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7" r:id="rId2"/>
    <p:sldId id="316" r:id="rId3"/>
    <p:sldId id="317" r:id="rId4"/>
    <p:sldId id="329" r:id="rId5"/>
    <p:sldId id="318" r:id="rId6"/>
    <p:sldId id="282" r:id="rId7"/>
    <p:sldId id="298" r:id="rId8"/>
    <p:sldId id="260" r:id="rId9"/>
    <p:sldId id="263" r:id="rId10"/>
    <p:sldId id="287" r:id="rId11"/>
    <p:sldId id="299" r:id="rId12"/>
    <p:sldId id="283" r:id="rId13"/>
    <p:sldId id="319" r:id="rId14"/>
    <p:sldId id="320" r:id="rId15"/>
    <p:sldId id="349" r:id="rId16"/>
    <p:sldId id="325" r:id="rId17"/>
    <p:sldId id="328" r:id="rId18"/>
    <p:sldId id="330" r:id="rId19"/>
    <p:sldId id="331" r:id="rId20"/>
    <p:sldId id="333" r:id="rId21"/>
    <p:sldId id="335" r:id="rId22"/>
    <p:sldId id="336" r:id="rId23"/>
    <p:sldId id="337" r:id="rId24"/>
    <p:sldId id="338" r:id="rId25"/>
    <p:sldId id="339" r:id="rId26"/>
    <p:sldId id="340" r:id="rId27"/>
    <p:sldId id="341" r:id="rId28"/>
    <p:sldId id="342" r:id="rId29"/>
    <p:sldId id="343" r:id="rId30"/>
    <p:sldId id="344" r:id="rId31"/>
    <p:sldId id="345" r:id="rId32"/>
    <p:sldId id="346" r:id="rId33"/>
  </p:sldIdLst>
  <p:sldSz cx="9144000" cy="6858000" type="screen4x3"/>
  <p:notesSz cx="6858000" cy="9296400"/>
  <p:defaultTextStyle>
    <a:defPPr>
      <a:defRPr lang="en-US"/>
    </a:defPPr>
    <a:lvl1pPr algn="l" rtl="0" fontAlgn="base">
      <a:spcBef>
        <a:spcPct val="0"/>
      </a:spcBef>
      <a:spcAft>
        <a:spcPct val="0"/>
      </a:spcAft>
      <a:defRPr sz="20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20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20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20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2000" kern="1200">
        <a:solidFill>
          <a:schemeClr val="tx1"/>
        </a:solidFill>
        <a:latin typeface="Arial" panose="020B0604020202020204" pitchFamily="34" charset="0"/>
        <a:ea typeface="+mn-ea"/>
        <a:cs typeface="+mn-cs"/>
      </a:defRPr>
    </a:lvl5pPr>
    <a:lvl6pPr marL="2286000" algn="l" defTabSz="914400" rtl="0" eaLnBrk="1" latinLnBrk="0" hangingPunct="1">
      <a:defRPr sz="2000" kern="1200">
        <a:solidFill>
          <a:schemeClr val="tx1"/>
        </a:solidFill>
        <a:latin typeface="Arial" panose="020B0604020202020204" pitchFamily="34" charset="0"/>
        <a:ea typeface="+mn-ea"/>
        <a:cs typeface="+mn-cs"/>
      </a:defRPr>
    </a:lvl6pPr>
    <a:lvl7pPr marL="2743200" algn="l" defTabSz="914400" rtl="0" eaLnBrk="1" latinLnBrk="0" hangingPunct="1">
      <a:defRPr sz="2000" kern="1200">
        <a:solidFill>
          <a:schemeClr val="tx1"/>
        </a:solidFill>
        <a:latin typeface="Arial" panose="020B0604020202020204" pitchFamily="34" charset="0"/>
        <a:ea typeface="+mn-ea"/>
        <a:cs typeface="+mn-cs"/>
      </a:defRPr>
    </a:lvl7pPr>
    <a:lvl8pPr marL="3200400" algn="l" defTabSz="914400" rtl="0" eaLnBrk="1" latinLnBrk="0" hangingPunct="1">
      <a:defRPr sz="2000" kern="1200">
        <a:solidFill>
          <a:schemeClr val="tx1"/>
        </a:solidFill>
        <a:latin typeface="Arial" panose="020B0604020202020204" pitchFamily="34" charset="0"/>
        <a:ea typeface="+mn-ea"/>
        <a:cs typeface="+mn-cs"/>
      </a:defRPr>
    </a:lvl8pPr>
    <a:lvl9pPr marL="3657600" algn="l" defTabSz="914400" rtl="0" eaLnBrk="1" latinLnBrk="0" hangingPunct="1">
      <a:defRPr sz="20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FF00FF"/>
    <a:srgbClr val="FFCC99"/>
    <a:srgbClr val="33CCCC"/>
    <a:srgbClr val="FFCCFF"/>
    <a:srgbClr val="CC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81" autoAdjust="0"/>
    <p:restoredTop sz="58887" autoAdjust="0"/>
  </p:normalViewPr>
  <p:slideViewPr>
    <p:cSldViewPr>
      <p:cViewPr varScale="1">
        <p:scale>
          <a:sx n="49" d="100"/>
          <a:sy n="49" d="100"/>
        </p:scale>
        <p:origin x="1387" y="48"/>
      </p:cViewPr>
      <p:guideLst>
        <p:guide orient="horz" pos="2160"/>
        <p:guide pos="2880"/>
      </p:guideLst>
    </p:cSldViewPr>
  </p:slideViewPr>
  <p:notesTextViewPr>
    <p:cViewPr>
      <p:scale>
        <a:sx n="100" d="100"/>
        <a:sy n="100" d="100"/>
      </p:scale>
      <p:origin x="0" y="-34"/>
    </p:cViewPr>
  </p:notesTextViewPr>
  <p:sorterViewPr>
    <p:cViewPr>
      <p:scale>
        <a:sx n="66" d="100"/>
        <a:sy n="66" d="100"/>
      </p:scale>
      <p:origin x="0" y="2592"/>
    </p:cViewPr>
  </p:sorterViewPr>
  <p:notesViewPr>
    <p:cSldViewPr>
      <p:cViewPr>
        <p:scale>
          <a:sx n="85" d="100"/>
          <a:sy n="85" d="100"/>
        </p:scale>
        <p:origin x="1186" y="4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1" y="2"/>
            <a:ext cx="2972098" cy="464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2" tIns="45002" rIns="90002" bIns="45002" numCol="1" anchor="t" anchorCtr="0" compatLnSpc="1">
            <a:prstTxWarp prst="textNoShape">
              <a:avLst/>
            </a:prstTxWarp>
          </a:bodyPr>
          <a:lstStyle>
            <a:lvl1pPr defTabSz="900447">
              <a:defRPr sz="1100"/>
            </a:lvl1pPr>
          </a:lstStyle>
          <a:p>
            <a:endParaRPr lang="en-US" altLang="en-US"/>
          </a:p>
        </p:txBody>
      </p:sp>
      <p:sp>
        <p:nvSpPr>
          <p:cNvPr id="53251" name="Rectangle 3"/>
          <p:cNvSpPr>
            <a:spLocks noGrp="1" noChangeArrowheads="1"/>
          </p:cNvSpPr>
          <p:nvPr>
            <p:ph type="dt" sz="quarter" idx="1"/>
          </p:nvPr>
        </p:nvSpPr>
        <p:spPr bwMode="auto">
          <a:xfrm>
            <a:off x="3884414" y="2"/>
            <a:ext cx="2972098" cy="464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2" tIns="45002" rIns="90002" bIns="45002" numCol="1" anchor="t" anchorCtr="0" compatLnSpc="1">
            <a:prstTxWarp prst="textNoShape">
              <a:avLst/>
            </a:prstTxWarp>
          </a:bodyPr>
          <a:lstStyle>
            <a:lvl1pPr algn="r" defTabSz="900447">
              <a:defRPr sz="1100"/>
            </a:lvl1pPr>
          </a:lstStyle>
          <a:p>
            <a:endParaRPr lang="en-US" altLang="en-US"/>
          </a:p>
        </p:txBody>
      </p:sp>
      <p:sp>
        <p:nvSpPr>
          <p:cNvPr id="53252" name="Rectangle 4"/>
          <p:cNvSpPr>
            <a:spLocks noGrp="1" noChangeArrowheads="1"/>
          </p:cNvSpPr>
          <p:nvPr>
            <p:ph type="ftr" sz="quarter" idx="2"/>
          </p:nvPr>
        </p:nvSpPr>
        <p:spPr bwMode="auto">
          <a:xfrm>
            <a:off x="1" y="8830660"/>
            <a:ext cx="2972098" cy="464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2" tIns="45002" rIns="90002" bIns="45002" numCol="1" anchor="b" anchorCtr="0" compatLnSpc="1">
            <a:prstTxWarp prst="textNoShape">
              <a:avLst/>
            </a:prstTxWarp>
          </a:bodyPr>
          <a:lstStyle>
            <a:lvl1pPr defTabSz="900447">
              <a:defRPr sz="1100"/>
            </a:lvl1pPr>
          </a:lstStyle>
          <a:p>
            <a:endParaRPr lang="en-US" altLang="en-US"/>
          </a:p>
        </p:txBody>
      </p:sp>
      <p:sp>
        <p:nvSpPr>
          <p:cNvPr id="53253" name="Rectangle 5"/>
          <p:cNvSpPr>
            <a:spLocks noGrp="1" noChangeArrowheads="1"/>
          </p:cNvSpPr>
          <p:nvPr>
            <p:ph type="sldNum" sz="quarter" idx="3"/>
          </p:nvPr>
        </p:nvSpPr>
        <p:spPr bwMode="auto">
          <a:xfrm>
            <a:off x="3884414" y="8830660"/>
            <a:ext cx="2972098" cy="464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2" tIns="45002" rIns="90002" bIns="45002" numCol="1" anchor="b" anchorCtr="0" compatLnSpc="1">
            <a:prstTxWarp prst="textNoShape">
              <a:avLst/>
            </a:prstTxWarp>
          </a:bodyPr>
          <a:lstStyle>
            <a:lvl1pPr algn="r" defTabSz="900447">
              <a:defRPr sz="1100"/>
            </a:lvl1pPr>
          </a:lstStyle>
          <a:p>
            <a:fld id="{68B08635-F890-494B-AAE9-A25089A8724E}" type="slidenum">
              <a:rPr lang="en-US" altLang="en-US"/>
              <a:pPr/>
              <a:t>‹#›</a:t>
            </a:fld>
            <a:endParaRPr lang="en-US" altLang="en-US"/>
          </a:p>
        </p:txBody>
      </p:sp>
    </p:spTree>
    <p:extLst>
      <p:ext uri="{BB962C8B-B14F-4D97-AF65-F5344CB8AC3E}">
        <p14:creationId xmlns:p14="http://schemas.microsoft.com/office/powerpoint/2010/main" val="17071658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2"/>
            <a:ext cx="2972098" cy="464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80" tIns="46139" rIns="92280" bIns="46139" numCol="1" anchor="t" anchorCtr="0" compatLnSpc="1">
            <a:prstTxWarp prst="textNoShape">
              <a:avLst/>
            </a:prstTxWarp>
          </a:bodyPr>
          <a:lstStyle>
            <a:lvl1pPr defTabSz="923186">
              <a:defRPr sz="1100"/>
            </a:lvl1pPr>
          </a:lstStyle>
          <a:p>
            <a:endParaRPr lang="en-US" altLang="en-US"/>
          </a:p>
        </p:txBody>
      </p:sp>
      <p:sp>
        <p:nvSpPr>
          <p:cNvPr id="6147" name="Rectangle 3"/>
          <p:cNvSpPr>
            <a:spLocks noGrp="1" noChangeArrowheads="1"/>
          </p:cNvSpPr>
          <p:nvPr>
            <p:ph type="dt" idx="1"/>
          </p:nvPr>
        </p:nvSpPr>
        <p:spPr bwMode="auto">
          <a:xfrm>
            <a:off x="3884414" y="2"/>
            <a:ext cx="2972098" cy="464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80" tIns="46139" rIns="92280" bIns="46139" numCol="1" anchor="t" anchorCtr="0" compatLnSpc="1">
            <a:prstTxWarp prst="textNoShape">
              <a:avLst/>
            </a:prstTxWarp>
          </a:bodyPr>
          <a:lstStyle>
            <a:lvl1pPr algn="r" defTabSz="923186">
              <a:defRPr sz="1100"/>
            </a:lvl1pPr>
          </a:lstStyle>
          <a:p>
            <a:endParaRPr lang="en-US" altLang="en-US"/>
          </a:p>
        </p:txBody>
      </p:sp>
      <p:sp>
        <p:nvSpPr>
          <p:cNvPr id="6148" name="Rectangle 4"/>
          <p:cNvSpPr>
            <a:spLocks noGrp="1" noRot="1" noChangeAspect="1" noChangeArrowheads="1" noTextEdit="1"/>
          </p:cNvSpPr>
          <p:nvPr>
            <p:ph type="sldImg" idx="2"/>
          </p:nvPr>
        </p:nvSpPr>
        <p:spPr bwMode="auto">
          <a:xfrm>
            <a:off x="1106488" y="698500"/>
            <a:ext cx="4646612"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86098" y="4416100"/>
            <a:ext cx="5485805" cy="4182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80" tIns="46139" rIns="92280" bIns="46139"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50" name="Rectangle 6"/>
          <p:cNvSpPr>
            <a:spLocks noGrp="1" noChangeArrowheads="1"/>
          </p:cNvSpPr>
          <p:nvPr>
            <p:ph type="ftr" sz="quarter" idx="4"/>
          </p:nvPr>
        </p:nvSpPr>
        <p:spPr bwMode="auto">
          <a:xfrm>
            <a:off x="1" y="8830660"/>
            <a:ext cx="2972098" cy="464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80" tIns="46139" rIns="92280" bIns="46139" numCol="1" anchor="b" anchorCtr="0" compatLnSpc="1">
            <a:prstTxWarp prst="textNoShape">
              <a:avLst/>
            </a:prstTxWarp>
          </a:bodyPr>
          <a:lstStyle>
            <a:lvl1pPr defTabSz="923186">
              <a:defRPr sz="1100"/>
            </a:lvl1pPr>
          </a:lstStyle>
          <a:p>
            <a:endParaRPr lang="en-US" altLang="en-US"/>
          </a:p>
        </p:txBody>
      </p:sp>
      <p:sp>
        <p:nvSpPr>
          <p:cNvPr id="6151" name="Rectangle 7"/>
          <p:cNvSpPr>
            <a:spLocks noGrp="1" noChangeArrowheads="1"/>
          </p:cNvSpPr>
          <p:nvPr>
            <p:ph type="sldNum" sz="quarter" idx="5"/>
          </p:nvPr>
        </p:nvSpPr>
        <p:spPr bwMode="auto">
          <a:xfrm>
            <a:off x="3884414" y="8830660"/>
            <a:ext cx="2972098" cy="464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80" tIns="46139" rIns="92280" bIns="46139" numCol="1" anchor="b" anchorCtr="0" compatLnSpc="1">
            <a:prstTxWarp prst="textNoShape">
              <a:avLst/>
            </a:prstTxWarp>
          </a:bodyPr>
          <a:lstStyle>
            <a:lvl1pPr algn="r" defTabSz="923186">
              <a:defRPr sz="1100"/>
            </a:lvl1pPr>
          </a:lstStyle>
          <a:p>
            <a:fld id="{90091E8C-281C-4311-8CE7-19E019FB4432}" type="slidenum">
              <a:rPr lang="en-US" altLang="en-US"/>
              <a:pPr/>
              <a:t>‹#›</a:t>
            </a:fld>
            <a:endParaRPr lang="en-US" altLang="en-US"/>
          </a:p>
        </p:txBody>
      </p:sp>
    </p:spTree>
    <p:extLst>
      <p:ext uri="{BB962C8B-B14F-4D97-AF65-F5344CB8AC3E}">
        <p14:creationId xmlns:p14="http://schemas.microsoft.com/office/powerpoint/2010/main" val="325368662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eb.multco.us/sites/default/files/ccfc/documents/final_quantitative_report.pdf"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6D3B64-E32F-432E-BAF0-1C773C92C3A7}" type="slidenum">
              <a:rPr lang="en-US" altLang="en-US"/>
              <a:pPr/>
              <a:t>1</a:t>
            </a:fld>
            <a:endParaRPr lang="en-US" altLang="en-US"/>
          </a:p>
        </p:txBody>
      </p:sp>
      <p:sp>
        <p:nvSpPr>
          <p:cNvPr id="201730" name="Rectangle 2"/>
          <p:cNvSpPr>
            <a:spLocks noGrp="1" noRot="1" noChangeAspect="1" noChangeArrowheads="1" noTextEdit="1"/>
          </p:cNvSpPr>
          <p:nvPr>
            <p:ph type="sldImg"/>
          </p:nvPr>
        </p:nvSpPr>
        <p:spPr>
          <a:ln/>
        </p:spPr>
      </p:sp>
      <p:sp>
        <p:nvSpPr>
          <p:cNvPr id="20173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0885510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4E9658-5702-4B8F-BCA8-D943D5C61441}" type="slidenum">
              <a:rPr lang="en-US" altLang="en-US"/>
              <a:pPr/>
              <a:t>10</a:t>
            </a:fld>
            <a:endParaRPr lang="en-US" altLang="en-US"/>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pPr marL="218290" indent="-218290"/>
            <a:r>
              <a:rPr lang="en-US" altLang="en-US" sz="1000" b="1" u="sng" dirty="0"/>
              <a:t>Key Point</a:t>
            </a:r>
            <a:r>
              <a:rPr lang="en-US" altLang="en-US" sz="1000" dirty="0"/>
              <a:t>:  The Levy is reaching a significant percentage of children from homes where the primary language spoken is not English, which is a strong predictor of children’s later challenges with academic achievement.  The number (and proportion) of children served by the Levy, who speak a primary language other than English or Spanish, has grown substantially over the past 6 years.  </a:t>
            </a:r>
          </a:p>
          <a:p>
            <a:pPr marL="218290" indent="-218290">
              <a:buFontTx/>
              <a:buChar char="•"/>
            </a:pPr>
            <a:endParaRPr lang="en-US" altLang="en-US" sz="1000" dirty="0"/>
          </a:p>
          <a:p>
            <a:pPr marL="218290" indent="-218290"/>
            <a:r>
              <a:rPr lang="en-US" altLang="en-US" sz="1000" b="1" u="sng" dirty="0"/>
              <a:t>Additional Information/Analysis</a:t>
            </a:r>
          </a:p>
          <a:p>
            <a:pPr marL="218290" indent="-218290">
              <a:buFontTx/>
              <a:buChar char="•"/>
            </a:pPr>
            <a:r>
              <a:rPr lang="en-US" altLang="en-US" sz="1000" dirty="0" smtClean="0"/>
              <a:t>31% </a:t>
            </a:r>
            <a:r>
              <a:rPr lang="en-US" altLang="en-US" sz="1000" dirty="0"/>
              <a:t>of children come from homes were the primary language spoken is not English.</a:t>
            </a:r>
          </a:p>
          <a:p>
            <a:pPr marL="218290" indent="-218290">
              <a:buFontTx/>
              <a:buChar char="•"/>
            </a:pPr>
            <a:r>
              <a:rPr lang="en-US" altLang="en-US" sz="1000" dirty="0"/>
              <a:t>Across all program areas, over </a:t>
            </a:r>
            <a:r>
              <a:rPr lang="en-US" altLang="en-US" sz="1000" dirty="0" smtClean="0"/>
              <a:t>1000 </a:t>
            </a:r>
            <a:r>
              <a:rPr lang="en-US" altLang="en-US" sz="1000" dirty="0"/>
              <a:t>children served come from homes where the primary language is neither English nor Spanish</a:t>
            </a:r>
            <a:r>
              <a:rPr lang="en-US" altLang="en-US" sz="1000" b="1" dirty="0"/>
              <a:t>.</a:t>
            </a:r>
          </a:p>
          <a:p>
            <a:pPr marL="218290" indent="-218290">
              <a:buFontTx/>
              <a:buChar char="•"/>
            </a:pPr>
            <a:r>
              <a:rPr lang="en-US" altLang="en-US" sz="1000" dirty="0"/>
              <a:t>From data grantees reported at least </a:t>
            </a:r>
            <a:r>
              <a:rPr lang="en-US" altLang="en-US" sz="1000" dirty="0" smtClean="0"/>
              <a:t>47 </a:t>
            </a:r>
            <a:r>
              <a:rPr lang="en-US" altLang="en-US" sz="1000" dirty="0"/>
              <a:t>other languages, plus American Sign Language are spoken, including: </a:t>
            </a:r>
            <a:r>
              <a:rPr lang="en-US" altLang="en-US" sz="1000" dirty="0" smtClean="0"/>
              <a:t>Amharic</a:t>
            </a:r>
            <a:r>
              <a:rPr lang="en-US" altLang="en-US" sz="1000" dirty="0"/>
              <a:t>, Arabic, </a:t>
            </a:r>
            <a:r>
              <a:rPr lang="en-US" altLang="en-US" sz="1000" dirty="0" err="1" smtClean="0"/>
              <a:t>Bisaya</a:t>
            </a:r>
            <a:r>
              <a:rPr lang="en-US" altLang="en-US" sz="1000" dirty="0" smtClean="0"/>
              <a:t>/Visayan, </a:t>
            </a:r>
            <a:r>
              <a:rPr lang="en-US" altLang="en-US" sz="1000" dirty="0"/>
              <a:t>Bosnian, Burmese, Chin, Chinese, </a:t>
            </a:r>
            <a:r>
              <a:rPr lang="en-US" altLang="en-US" sz="1000" dirty="0" err="1" smtClean="0"/>
              <a:t>Chuukese</a:t>
            </a:r>
            <a:r>
              <a:rPr lang="en-US" altLang="en-US" sz="1000" dirty="0" smtClean="0"/>
              <a:t>, </a:t>
            </a:r>
            <a:r>
              <a:rPr lang="en-US" altLang="en-US" sz="1000" dirty="0"/>
              <a:t>Creole, </a:t>
            </a:r>
            <a:r>
              <a:rPr lang="en-US" altLang="en-US" sz="1000" dirty="0" smtClean="0"/>
              <a:t>Croatian,</a:t>
            </a:r>
            <a:r>
              <a:rPr lang="en-US" altLang="en-US" sz="1000" baseline="0" dirty="0" smtClean="0"/>
              <a:t> </a:t>
            </a:r>
            <a:r>
              <a:rPr lang="en-US" altLang="en-US" sz="1000" dirty="0" smtClean="0"/>
              <a:t>Dinka</a:t>
            </a:r>
            <a:r>
              <a:rPr lang="en-US" altLang="en-US" sz="1000" dirty="0"/>
              <a:t>, Eritrean</a:t>
            </a:r>
            <a:r>
              <a:rPr lang="en-US" altLang="en-US" sz="1000" dirty="0" smtClean="0"/>
              <a:t>, Ethiopian, Farsi, French, </a:t>
            </a:r>
            <a:r>
              <a:rPr lang="en-US" altLang="en-US" sz="1000" dirty="0"/>
              <a:t>German, </a:t>
            </a:r>
            <a:r>
              <a:rPr lang="en-US" altLang="en-US" sz="1000" dirty="0" smtClean="0"/>
              <a:t>Gujarati, </a:t>
            </a:r>
            <a:r>
              <a:rPr lang="en-US" altLang="en-US" sz="1000" dirty="0"/>
              <a:t>Hindi, Hmong, Ibibio, </a:t>
            </a:r>
            <a:r>
              <a:rPr lang="en-US" altLang="en-US" sz="1000" dirty="0" smtClean="0"/>
              <a:t>Japanese</a:t>
            </a:r>
            <a:r>
              <a:rPr lang="en-US" altLang="en-US" sz="1000" dirty="0"/>
              <a:t>, Karen, </a:t>
            </a:r>
            <a:r>
              <a:rPr lang="en-US" altLang="en-US" sz="1000" dirty="0" smtClean="0"/>
              <a:t>Kirundi</a:t>
            </a:r>
            <a:r>
              <a:rPr lang="en-US" altLang="en-US" sz="1000" dirty="0"/>
              <a:t>, Korean, </a:t>
            </a:r>
            <a:r>
              <a:rPr lang="en-US" altLang="en-US" sz="1000" dirty="0" smtClean="0"/>
              <a:t>Lao</a:t>
            </a:r>
            <a:r>
              <a:rPr lang="en-US" altLang="en-US" sz="1000" dirty="0"/>
              <a:t>, </a:t>
            </a:r>
            <a:r>
              <a:rPr lang="en-US" altLang="en-US" sz="1000" dirty="0" err="1"/>
              <a:t>Maay</a:t>
            </a:r>
            <a:r>
              <a:rPr lang="en-US" altLang="en-US" sz="1000" dirty="0"/>
              <a:t> </a:t>
            </a:r>
            <a:r>
              <a:rPr lang="en-US" altLang="en-US" sz="1000" dirty="0" err="1"/>
              <a:t>Maay</a:t>
            </a:r>
            <a:r>
              <a:rPr lang="en-US" altLang="en-US" sz="1000" dirty="0"/>
              <a:t>, Mayan, </a:t>
            </a:r>
            <a:r>
              <a:rPr lang="en-US" altLang="en-US" sz="1000" dirty="0" smtClean="0"/>
              <a:t>Micronesian, Mien</a:t>
            </a:r>
            <a:r>
              <a:rPr lang="en-US" altLang="en-US" sz="1000" dirty="0"/>
              <a:t>, </a:t>
            </a:r>
            <a:r>
              <a:rPr lang="en-US" altLang="en-US" sz="1000" dirty="0" err="1" smtClean="0"/>
              <a:t>Mixteco</a:t>
            </a:r>
            <a:r>
              <a:rPr lang="en-US" altLang="en-US" sz="1000" dirty="0" smtClean="0"/>
              <a:t>, </a:t>
            </a:r>
            <a:r>
              <a:rPr lang="en-US" altLang="en-US" sz="1000" dirty="0"/>
              <a:t>Moldovan, Nepali, Oromo, </a:t>
            </a:r>
            <a:r>
              <a:rPr lang="en-US" altLang="en-US" sz="1000" dirty="0" err="1" smtClean="0"/>
              <a:t>Rohingya</a:t>
            </a:r>
            <a:r>
              <a:rPr lang="en-US" altLang="en-US" sz="1000" dirty="0" smtClean="0"/>
              <a:t>,</a:t>
            </a:r>
            <a:r>
              <a:rPr lang="en-US" altLang="en-US" sz="1000" baseline="0" dirty="0" smtClean="0"/>
              <a:t> </a:t>
            </a:r>
            <a:r>
              <a:rPr lang="en-US" altLang="en-US" sz="1000" dirty="0" smtClean="0"/>
              <a:t>Romanian</a:t>
            </a:r>
            <a:r>
              <a:rPr lang="en-US" altLang="en-US" sz="1000" dirty="0"/>
              <a:t>, Russian, </a:t>
            </a:r>
            <a:r>
              <a:rPr lang="en-US" altLang="en-US" sz="1000" dirty="0" smtClean="0"/>
              <a:t>Slovak</a:t>
            </a:r>
            <a:r>
              <a:rPr lang="en-US" altLang="en-US" sz="1000" dirty="0"/>
              <a:t>, Somali, Swahili, Tagalog/Filipino, Tigrinya, Tibetan, </a:t>
            </a:r>
            <a:r>
              <a:rPr lang="en-US" altLang="en-US" sz="1000" dirty="0" smtClean="0"/>
              <a:t>Tongan</a:t>
            </a:r>
            <a:r>
              <a:rPr lang="en-US" altLang="en-US" sz="1000" dirty="0"/>
              <a:t>, Turkish, Ukrainian, </a:t>
            </a:r>
            <a:r>
              <a:rPr lang="en-US" altLang="en-US" sz="1000" dirty="0" smtClean="0"/>
              <a:t>Vietnamese</a:t>
            </a:r>
            <a:r>
              <a:rPr lang="en-US" altLang="en-US" sz="1000" dirty="0"/>
              <a:t>, </a:t>
            </a:r>
            <a:r>
              <a:rPr lang="en-US" altLang="en-US" sz="1000" dirty="0" smtClean="0"/>
              <a:t>Yapese.</a:t>
            </a:r>
            <a:endParaRPr lang="en-US" altLang="en-US" sz="1000" dirty="0"/>
          </a:p>
          <a:p>
            <a:pPr marL="218290" indent="-218290">
              <a:buFontTx/>
              <a:buChar char="•"/>
            </a:pPr>
            <a:r>
              <a:rPr lang="en-US" altLang="en-US" sz="1000" dirty="0"/>
              <a:t>Over the past 6 years, the proportion of children speaking a primary language other than English or Spanish, has </a:t>
            </a:r>
            <a:r>
              <a:rPr lang="en-US" altLang="en-US" sz="1000" b="0" dirty="0"/>
              <a:t>grown from 7% in FY 06-07 to </a:t>
            </a:r>
            <a:r>
              <a:rPr lang="en-US" altLang="en-US" sz="1000" b="0" dirty="0" smtClean="0"/>
              <a:t>between </a:t>
            </a:r>
            <a:r>
              <a:rPr lang="en-US" altLang="en-US" sz="1000" b="0" baseline="0" dirty="0" smtClean="0"/>
              <a:t>10% - 11% for the past few years</a:t>
            </a:r>
            <a:r>
              <a:rPr lang="en-US" altLang="en-US" sz="1000" b="0" dirty="0" smtClean="0"/>
              <a:t>.</a:t>
            </a:r>
            <a:endParaRPr lang="en-US" altLang="en-US" sz="1000" b="0" dirty="0"/>
          </a:p>
        </p:txBody>
      </p:sp>
    </p:spTree>
    <p:extLst>
      <p:ext uri="{BB962C8B-B14F-4D97-AF65-F5344CB8AC3E}">
        <p14:creationId xmlns:p14="http://schemas.microsoft.com/office/powerpoint/2010/main" val="5385672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481925-BE73-4E33-BC0C-D7DA7D06FC1A}" type="slidenum">
              <a:rPr lang="en-US" altLang="en-US"/>
              <a:pPr/>
              <a:t>11</a:t>
            </a:fld>
            <a:endParaRPr lang="en-US" altLang="en-US"/>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399489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A1EDA5-7DE1-4289-8A64-6FF63974D064}" type="slidenum">
              <a:rPr lang="en-US" altLang="en-US"/>
              <a:pPr/>
              <a:t>12</a:t>
            </a:fld>
            <a:endParaRPr lang="en-US" alt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r>
              <a:rPr lang="en-US" altLang="en-US" sz="1000" b="1" u="sng" dirty="0"/>
              <a:t>Key Point</a:t>
            </a:r>
            <a:r>
              <a:rPr lang="en-US" altLang="en-US" sz="1000" dirty="0"/>
              <a:t>:  The majority of children served are children of color (63%).</a:t>
            </a:r>
          </a:p>
          <a:p>
            <a:pPr>
              <a:buFontTx/>
              <a:buChar char="•"/>
            </a:pPr>
            <a:endParaRPr lang="en-US" altLang="en-US" sz="1000" dirty="0"/>
          </a:p>
          <a:p>
            <a:r>
              <a:rPr lang="en-US" altLang="en-US" sz="1000" b="1" u="sng" dirty="0"/>
              <a:t>Additional Information/Analysis</a:t>
            </a:r>
          </a:p>
          <a:p>
            <a:pPr>
              <a:buFontTx/>
              <a:buChar char="•"/>
            </a:pPr>
            <a:r>
              <a:rPr lang="en-US" altLang="en-US" sz="1000" dirty="0"/>
              <a:t>Latino children </a:t>
            </a:r>
            <a:r>
              <a:rPr lang="en-US" altLang="en-US" sz="1000" dirty="0" smtClean="0"/>
              <a:t>are </a:t>
            </a:r>
            <a:r>
              <a:rPr lang="en-US" altLang="en-US" sz="1000" dirty="0"/>
              <a:t>the largest population among children of color served (</a:t>
            </a:r>
            <a:r>
              <a:rPr lang="en-US" altLang="en-US" sz="1000" dirty="0" smtClean="0"/>
              <a:t>26.6%) </a:t>
            </a:r>
            <a:r>
              <a:rPr lang="en-US" altLang="en-US" sz="1000" dirty="0"/>
              <a:t>followed by African American children (18.5%). This has been the trend over the past several years. </a:t>
            </a:r>
          </a:p>
        </p:txBody>
      </p:sp>
    </p:spTree>
    <p:extLst>
      <p:ext uri="{BB962C8B-B14F-4D97-AF65-F5344CB8AC3E}">
        <p14:creationId xmlns:p14="http://schemas.microsoft.com/office/powerpoint/2010/main" val="11182444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71C441-3D9F-43B6-88D2-BA8886C0BD10}" type="slidenum">
              <a:rPr lang="en-US" altLang="en-US"/>
              <a:pPr/>
              <a:t>13</a:t>
            </a:fld>
            <a:endParaRPr lang="en-US" altLang="en-US"/>
          </a:p>
        </p:txBody>
      </p:sp>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pPr marL="218290" indent="-218290">
              <a:lnSpc>
                <a:spcPct val="80000"/>
              </a:lnSpc>
            </a:pPr>
            <a:r>
              <a:rPr lang="en-US" altLang="en-US" sz="800" b="1" u="sng" dirty="0"/>
              <a:t>Key Points</a:t>
            </a:r>
            <a:r>
              <a:rPr lang="en-US" altLang="en-US" sz="800" dirty="0"/>
              <a:t>: </a:t>
            </a:r>
          </a:p>
          <a:p>
            <a:pPr marL="218290" indent="-218290">
              <a:lnSpc>
                <a:spcPct val="80000"/>
              </a:lnSpc>
              <a:buFontTx/>
              <a:buAutoNum type="arabicPeriod"/>
            </a:pPr>
            <a:r>
              <a:rPr lang="en-US" altLang="en-US" sz="800" dirty="0"/>
              <a:t>The Levy is serving children of color at least proportional to school enrollment and population proportions.  </a:t>
            </a:r>
          </a:p>
          <a:p>
            <a:pPr marL="218290" indent="-218290">
              <a:lnSpc>
                <a:spcPct val="80000"/>
              </a:lnSpc>
              <a:buFontTx/>
              <a:buAutoNum type="arabicPeriod"/>
            </a:pPr>
            <a:r>
              <a:rPr lang="en-US" altLang="en-US" sz="800" dirty="0"/>
              <a:t>More importantly, the Levy has successfully reached proportionally more children who are </a:t>
            </a:r>
            <a:r>
              <a:rPr lang="en-US" altLang="en-US" sz="800" dirty="0" smtClean="0"/>
              <a:t>more </a:t>
            </a:r>
            <a:r>
              <a:rPr lang="en-US" altLang="en-US" sz="800" dirty="0"/>
              <a:t>likely to experience the education achievement gap, disproportionate exclusionary discipline in schools, and overrepresentation in the foster care system.</a:t>
            </a:r>
          </a:p>
          <a:p>
            <a:pPr marL="218290" indent="-218290">
              <a:lnSpc>
                <a:spcPct val="80000"/>
              </a:lnSpc>
            </a:pPr>
            <a:endParaRPr lang="en-US" altLang="en-US" sz="800" dirty="0"/>
          </a:p>
          <a:p>
            <a:pPr marL="218290" indent="-218290">
              <a:lnSpc>
                <a:spcPct val="80000"/>
              </a:lnSpc>
            </a:pPr>
            <a:r>
              <a:rPr lang="en-US" altLang="en-US" sz="800" b="1" u="sng" dirty="0"/>
              <a:t>Additional Information/Analysis</a:t>
            </a:r>
          </a:p>
          <a:p>
            <a:pPr marL="218290" indent="-218290">
              <a:lnSpc>
                <a:spcPct val="80000"/>
              </a:lnSpc>
              <a:buFontTx/>
              <a:buChar char="•"/>
            </a:pPr>
            <a:r>
              <a:rPr lang="en-US" altLang="en-US" sz="800" dirty="0"/>
              <a:t>Data reported this year are similar to data from the previous </a:t>
            </a:r>
            <a:r>
              <a:rPr lang="en-US" altLang="en-US" sz="800" dirty="0" smtClean="0"/>
              <a:t>3 years.</a:t>
            </a:r>
            <a:endParaRPr lang="en-US" altLang="en-US" sz="800" dirty="0"/>
          </a:p>
          <a:p>
            <a:pPr marL="218290" indent="-218290">
              <a:lnSpc>
                <a:spcPct val="80000"/>
              </a:lnSpc>
              <a:buFontTx/>
              <a:buChar char="•"/>
            </a:pPr>
            <a:r>
              <a:rPr lang="en-US" altLang="en-US" sz="800" dirty="0"/>
              <a:t>For this analysis, Portland school districts include PPS, David Douglas, Centennial, Reynolds, and Parkrose.  The Reynolds and Centennial districts include schools that are NOT in the City of Portland, and serve students who do not reside in the COP.  Source of school enrollment data for this slide and the next 4 slides is the Oregon Department of Education.</a:t>
            </a:r>
          </a:p>
          <a:p>
            <a:pPr marL="218290" indent="-218290">
              <a:lnSpc>
                <a:spcPct val="80000"/>
              </a:lnSpc>
              <a:buFontTx/>
              <a:buChar char="•"/>
            </a:pPr>
            <a:r>
              <a:rPr lang="en-US" altLang="en-US" sz="800" dirty="0"/>
              <a:t>Demographic categories for Oregon Dept. of Education data are slightly different than the categories PCL uses.  For example, PCL figures include African-American and African immigrant together in the African-American category.  ODE uses “Black” as the category which would also likely include African-American and African immigrant children. </a:t>
            </a:r>
          </a:p>
          <a:p>
            <a:pPr marL="218290" indent="-218290">
              <a:lnSpc>
                <a:spcPct val="80000"/>
              </a:lnSpc>
              <a:buFontTx/>
              <a:buChar char="•"/>
            </a:pPr>
            <a:r>
              <a:rPr lang="en-US" altLang="en-US" sz="800" dirty="0"/>
              <a:t>Data on Multnomah County population for these slides is from the 2010 US Census.</a:t>
            </a:r>
          </a:p>
          <a:p>
            <a:pPr marL="218290" indent="-218290">
              <a:lnSpc>
                <a:spcPct val="80000"/>
              </a:lnSpc>
              <a:buFontTx/>
              <a:buChar char="•"/>
            </a:pPr>
            <a:r>
              <a:rPr lang="en-US" altLang="en-US" sz="800" dirty="0"/>
              <a:t>Analysis by the Coalition of Communities of Color, as reported in </a:t>
            </a:r>
            <a:r>
              <a:rPr lang="en-US" altLang="en-US" sz="800" u="sng" dirty="0"/>
              <a:t>Communities of Color in Multnomah County: An Unsettling Profile</a:t>
            </a:r>
            <a:r>
              <a:rPr lang="en-US" altLang="en-US" sz="800" dirty="0"/>
              <a:t>, indicates that the population of communities of color in Multnomah County and Portland is likely larger than Census data reflects due to a variety of historical factors and data collection challenges.  While the Levy appears to be serving a significantly greater proportion of children of color as compared to either the percentage of children of color enrolled in Portland school districts, or the percentage of all people of color living in County, we cannot be completely confident in these findings due to challenge of likely undercounts by school and census data.</a:t>
            </a:r>
          </a:p>
          <a:p>
            <a:pPr marL="218290" indent="-218290">
              <a:lnSpc>
                <a:spcPct val="80000"/>
              </a:lnSpc>
              <a:buFontTx/>
              <a:buChar char="•"/>
            </a:pPr>
            <a:r>
              <a:rPr lang="en-US" altLang="en-US" sz="800" dirty="0"/>
              <a:t>Across all race/ethnicity categories for children of color, trends in American Community Survey data as analyzed by the Coalition of Communities of Color indicate that children are a higher percentage of minority populations and that Portland will become more diverse over time due to higher birth rates among women of color compared to white women.  </a:t>
            </a:r>
          </a:p>
          <a:p>
            <a:pPr marL="218290" indent="-218290">
              <a:lnSpc>
                <a:spcPct val="80000"/>
              </a:lnSpc>
              <a:buFontTx/>
              <a:buChar char="•"/>
            </a:pPr>
            <a:r>
              <a:rPr lang="en-US" altLang="en-US" sz="800" dirty="0"/>
              <a:t>For additional local data on the academic achievement gap, disproportional exclusionary discipline and over-representation in the foster care system, go to the reports at the following links:</a:t>
            </a:r>
          </a:p>
          <a:p>
            <a:pPr marL="218290" indent="-218290">
              <a:lnSpc>
                <a:spcPct val="80000"/>
              </a:lnSpc>
              <a:buFontTx/>
              <a:buChar char="•"/>
            </a:pPr>
            <a:r>
              <a:rPr lang="en-US" altLang="en-US" sz="800" dirty="0"/>
              <a:t>http://allhandsraised.org/wp-content/uploads/2012/10/BPI-Report-Rev.pdf</a:t>
            </a:r>
          </a:p>
          <a:p>
            <a:pPr marL="218290" indent="-218290">
              <a:lnSpc>
                <a:spcPct val="80000"/>
              </a:lnSpc>
              <a:buFontTx/>
              <a:buChar char="•"/>
            </a:pPr>
            <a:r>
              <a:rPr lang="en-US" altLang="en-US" sz="800" dirty="0"/>
              <a:t>http://www.oregon.gov/Hispanic/pdfs/final_hispanic_gap_report_9-1-09_1.pdf</a:t>
            </a:r>
          </a:p>
          <a:p>
            <a:pPr marL="218290" indent="-218290">
              <a:lnSpc>
                <a:spcPct val="80000"/>
              </a:lnSpc>
              <a:buFontTx/>
              <a:buChar char="•"/>
            </a:pPr>
            <a:r>
              <a:rPr lang="en-US" altLang="en-US" sz="800" dirty="0"/>
              <a:t>http://allhandsraised.org/wp-content/uploads/2012/10/exclusionary_discipline_1-3-12.pdf</a:t>
            </a:r>
          </a:p>
          <a:p>
            <a:pPr marL="218290" indent="-218290">
              <a:lnSpc>
                <a:spcPct val="80000"/>
              </a:lnSpc>
              <a:buFontTx/>
              <a:buChar char="•"/>
            </a:pPr>
            <a:r>
              <a:rPr lang="en-US" altLang="en-US" sz="800" u="sng" dirty="0">
                <a:hlinkClick r:id="rId3"/>
              </a:rPr>
              <a:t>http://web.multco.us/sites/default/files/ccfc/documents/final_quantitative_report.pdf</a:t>
            </a:r>
            <a:endParaRPr lang="en-US" altLang="en-US" sz="800" u="sng" dirty="0"/>
          </a:p>
          <a:p>
            <a:pPr marL="218290" indent="-218290">
              <a:lnSpc>
                <a:spcPct val="80000"/>
              </a:lnSpc>
              <a:buFontTx/>
              <a:buChar char="•"/>
            </a:pPr>
            <a:r>
              <a:rPr lang="en-US" altLang="en-US" sz="800" dirty="0"/>
              <a:t>Various reports from the Coalition of Communities of Color: http://www.coalitioncommunitiescolor.org/research/research.html</a:t>
            </a:r>
          </a:p>
          <a:p>
            <a:pPr marL="218290" indent="-218290">
              <a:lnSpc>
                <a:spcPct val="80000"/>
              </a:lnSpc>
            </a:pPr>
            <a:endParaRPr lang="en-US" altLang="en-US" sz="800" dirty="0"/>
          </a:p>
        </p:txBody>
      </p:sp>
    </p:spTree>
    <p:extLst>
      <p:ext uri="{BB962C8B-B14F-4D97-AF65-F5344CB8AC3E}">
        <p14:creationId xmlns:p14="http://schemas.microsoft.com/office/powerpoint/2010/main" val="29158590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6B2C81-EA82-46B1-9C7A-3345B97B79FE}" type="slidenum">
              <a:rPr lang="en-US" altLang="en-US"/>
              <a:pPr/>
              <a:t>14</a:t>
            </a:fld>
            <a:endParaRPr lang="en-US" altLang="en-US"/>
          </a:p>
        </p:txBody>
      </p:sp>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p:txBody>
          <a:bodyPr/>
          <a:lstStyle/>
          <a:p>
            <a:pPr>
              <a:lnSpc>
                <a:spcPct val="80000"/>
              </a:lnSpc>
            </a:pPr>
            <a:r>
              <a:rPr lang="en-US" altLang="en-US" sz="1000" b="1" u="sng" dirty="0"/>
              <a:t>Key Point</a:t>
            </a:r>
            <a:r>
              <a:rPr lang="en-US" altLang="en-US" sz="1000" dirty="0"/>
              <a:t>:  Data on PCL service to the populations listed above is more difficult to interpret for the reasons set forth below.</a:t>
            </a:r>
          </a:p>
          <a:p>
            <a:pPr>
              <a:lnSpc>
                <a:spcPct val="80000"/>
              </a:lnSpc>
              <a:buFontTx/>
              <a:buChar char="•"/>
            </a:pPr>
            <a:endParaRPr lang="en-US" altLang="en-US" sz="1000" dirty="0"/>
          </a:p>
          <a:p>
            <a:pPr>
              <a:lnSpc>
                <a:spcPct val="80000"/>
              </a:lnSpc>
            </a:pPr>
            <a:r>
              <a:rPr lang="en-US" altLang="en-US" sz="1000" b="1" u="sng" dirty="0"/>
              <a:t>Additional Information/Analysis</a:t>
            </a:r>
          </a:p>
          <a:p>
            <a:pPr>
              <a:lnSpc>
                <a:spcPct val="80000"/>
              </a:lnSpc>
              <a:buFontTx/>
              <a:buChar char="•"/>
            </a:pPr>
            <a:r>
              <a:rPr lang="en-US" altLang="en-US" sz="1000" dirty="0"/>
              <a:t>PCL does not currently fund any grants that are solely focused on funding programs for the API population which is the likely reason that we are serving fewer API youth as compared to the percentage of the school they make up.  PCL does fund multiple grants to culturally specific providers that focus on Latino, African American and Native youth which likely accounts in part for higher levels of service penetration for those populations.</a:t>
            </a:r>
          </a:p>
          <a:p>
            <a:pPr>
              <a:lnSpc>
                <a:spcPct val="80000"/>
              </a:lnSpc>
              <a:buFontTx/>
              <a:buChar char="•"/>
            </a:pPr>
            <a:r>
              <a:rPr lang="en-US" altLang="en-US" sz="1000" dirty="0"/>
              <a:t>*As noted in the previous slide, there are many issues with underestimating the demographic population data for communities of color.  For example, as noted in the </a:t>
            </a:r>
            <a:r>
              <a:rPr lang="en-US" altLang="en-US" sz="1000" u="sng" dirty="0"/>
              <a:t>Communities of Color in Multnomah County: An Unsettling Profile</a:t>
            </a:r>
            <a:r>
              <a:rPr lang="en-US" altLang="en-US" sz="1000" dirty="0"/>
              <a:t> report, the Native American/Alaska Native population may comprise up to 5% of the local population and school enrollment using “community-validated” method for quantifying the local Native population at large (this includes individuals who identify solely as Native or who identify as Native and with other racial/ethnic heritage).  </a:t>
            </a:r>
          </a:p>
          <a:p>
            <a:pPr>
              <a:lnSpc>
                <a:spcPct val="80000"/>
              </a:lnSpc>
              <a:buFontTx/>
              <a:buChar char="•"/>
            </a:pPr>
            <a:r>
              <a:rPr lang="en-US" altLang="en-US" sz="1000" dirty="0"/>
              <a:t>According to the census data reported in “Making the Invisible Visible” report on the Native American community in Portland, there are twice as many multiracial Native Americans as there are Native Americans of one race living in the Portland metropolitan area.  Thus it is possible that a significant number of multiethnic children served by PCL are of Native American descent.</a:t>
            </a:r>
          </a:p>
          <a:p>
            <a:pPr>
              <a:lnSpc>
                <a:spcPct val="80000"/>
              </a:lnSpc>
              <a:buFontTx/>
              <a:buChar char="•"/>
            </a:pPr>
            <a:r>
              <a:rPr lang="en-US" altLang="en-US" sz="1000" dirty="0"/>
              <a:t>The fact that there was no race/ethnicity data on </a:t>
            </a:r>
            <a:r>
              <a:rPr lang="en-US" altLang="en-US" sz="1000" dirty="0" smtClean="0"/>
              <a:t>nearly</a:t>
            </a:r>
            <a:r>
              <a:rPr lang="en-US" altLang="en-US" sz="1000" baseline="0" dirty="0" smtClean="0"/>
              <a:t> 5</a:t>
            </a:r>
            <a:r>
              <a:rPr lang="en-US" altLang="en-US" sz="1000" dirty="0" smtClean="0"/>
              <a:t>% </a:t>
            </a:r>
            <a:r>
              <a:rPr lang="en-US" altLang="en-US" sz="1000" dirty="0"/>
              <a:t>of children served by PCL programs also assures that some or all of the categories of race/ethnicity served are underreported.  </a:t>
            </a:r>
          </a:p>
          <a:p>
            <a:pPr>
              <a:lnSpc>
                <a:spcPct val="80000"/>
              </a:lnSpc>
              <a:buFontTx/>
              <a:buChar char="•"/>
            </a:pPr>
            <a:r>
              <a:rPr lang="en-US" altLang="en-US" sz="1000" dirty="0" smtClean="0"/>
              <a:t>It </a:t>
            </a:r>
            <a:r>
              <a:rPr lang="en-US" altLang="en-US" sz="1000" dirty="0"/>
              <a:t>is unclear why the school district data indicates no children’s race/ethnicity data was “not given”.</a:t>
            </a:r>
          </a:p>
        </p:txBody>
      </p:sp>
    </p:spTree>
    <p:extLst>
      <p:ext uri="{BB962C8B-B14F-4D97-AF65-F5344CB8AC3E}">
        <p14:creationId xmlns:p14="http://schemas.microsoft.com/office/powerpoint/2010/main" val="2116826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b="1" u="sng" dirty="0" smtClean="0"/>
              <a:t>Key Point</a:t>
            </a:r>
            <a:r>
              <a:rPr lang="en-US" altLang="en-US" sz="1200" dirty="0" smtClean="0"/>
              <a:t>:  Levy foster care programming has successfully been directed toward Native American and African American populations that are over-represented in the foster care system.</a:t>
            </a:r>
          </a:p>
          <a:p>
            <a:endParaRPr lang="en-US" altLang="en-US" sz="1200" dirty="0" smtClean="0"/>
          </a:p>
          <a:p>
            <a:r>
              <a:rPr lang="en-US" altLang="en-US" sz="1200" b="1" u="sng" dirty="0" smtClean="0"/>
              <a:t>Additional Information/Analysis</a:t>
            </a:r>
          </a:p>
          <a:p>
            <a:r>
              <a:rPr lang="en-US" altLang="en-US" sz="1200" b="1" dirty="0" smtClean="0"/>
              <a:t>Foster Care:</a:t>
            </a:r>
          </a:p>
          <a:p>
            <a:pPr>
              <a:buFontTx/>
              <a:buChar char="•"/>
            </a:pPr>
            <a:r>
              <a:rPr lang="en-US" altLang="en-US" sz="1200" dirty="0" smtClean="0"/>
              <a:t>No significant changes in the data from the previous year.</a:t>
            </a:r>
          </a:p>
          <a:p>
            <a:pPr>
              <a:buFontTx/>
              <a:buChar char="•"/>
            </a:pPr>
            <a:r>
              <a:rPr lang="en-US" altLang="en-US" sz="1200" dirty="0" smtClean="0"/>
              <a:t>Contracts with culturally specific foster care service providers assure the Levy reaches the Native American and African American populations.</a:t>
            </a:r>
          </a:p>
          <a:p>
            <a:pPr>
              <a:buFontTx/>
              <a:buChar char="•"/>
            </a:pPr>
            <a:r>
              <a:rPr lang="en-US" altLang="en-US" sz="1200" dirty="0" smtClean="0"/>
              <a:t>Levy foster care programs are serving a smaller percentage of Latino/Hispanic children as compared to the percentage of Latino/Hispanic children in the foster care population. The percentage of Latino/Hispanic children in foster care in Multnomah County increased from 11.3% in FY09-10 to 15.0% in FY12-13. In the future, PCL may want to focus investment in services for this population.</a:t>
            </a:r>
          </a:p>
          <a:p>
            <a:endParaRPr lang="en-US" altLang="en-US" sz="1200" b="1" dirty="0" smtClean="0"/>
          </a:p>
          <a:p>
            <a:r>
              <a:rPr lang="en-US" altLang="en-US" sz="1200" b="1" dirty="0" smtClean="0"/>
              <a:t>Child Abuse:</a:t>
            </a:r>
          </a:p>
          <a:p>
            <a:pPr>
              <a:buFontTx/>
              <a:buChar char="•"/>
            </a:pPr>
            <a:r>
              <a:rPr lang="en-US" altLang="en-US" sz="1200" dirty="0" smtClean="0"/>
              <a:t>The percentage</a:t>
            </a:r>
            <a:r>
              <a:rPr lang="en-US" altLang="en-US" sz="1200" baseline="0" dirty="0" smtClean="0"/>
              <a:t> of </a:t>
            </a:r>
            <a:r>
              <a:rPr lang="en-US" altLang="en-US" sz="1200" dirty="0" smtClean="0"/>
              <a:t>Latino</a:t>
            </a:r>
            <a:r>
              <a:rPr lang="en-US" altLang="en-US" sz="1200" baseline="0" dirty="0" smtClean="0"/>
              <a:t> children served continues to increase (from 16.9% in FY 10-11 to 25.7% in FY 12-13).</a:t>
            </a:r>
          </a:p>
          <a:p>
            <a:pPr>
              <a:buFontTx/>
              <a:buChar char="•"/>
            </a:pPr>
            <a:r>
              <a:rPr lang="en-US" altLang="en-US" sz="1200" dirty="0" smtClean="0"/>
              <a:t>In order to have an impact on the overrepresentation of African American and Native American children in foster care, PCL may need to prioritize investments that serve these populations.  </a:t>
            </a:r>
          </a:p>
          <a:p>
            <a:endParaRPr lang="en-US" altLang="en-US" sz="1200" dirty="0" smtClean="0"/>
          </a:p>
          <a:p>
            <a:r>
              <a:rPr lang="en-US" altLang="en-US" sz="1200" b="1" u="sng" dirty="0" smtClean="0"/>
              <a:t>Data Details</a:t>
            </a:r>
          </a:p>
          <a:p>
            <a:pPr>
              <a:buFontTx/>
              <a:buChar char="•"/>
            </a:pPr>
            <a:r>
              <a:rPr lang="en-US" altLang="en-US" sz="1200" dirty="0" smtClean="0">
                <a:solidFill>
                  <a:srgbClr val="FF0000"/>
                </a:solidFill>
              </a:rPr>
              <a:t>Source of Multnomah County Data, DHS Child Welfare; unduplicated children in foster care in Multnomah County July</a:t>
            </a:r>
            <a:r>
              <a:rPr lang="en-US" altLang="en-US" sz="1200" baseline="0" dirty="0" smtClean="0">
                <a:solidFill>
                  <a:srgbClr val="FF0000"/>
                </a:solidFill>
              </a:rPr>
              <a:t> 1, 2012 through June 30, 2013.</a:t>
            </a:r>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90091E8C-281C-4311-8CE7-19E019FB4432}" type="slidenum">
              <a:rPr lang="en-US" altLang="en-US" smtClean="0"/>
              <a:pPr/>
              <a:t>15</a:t>
            </a:fld>
            <a:endParaRPr lang="en-US" altLang="en-US"/>
          </a:p>
        </p:txBody>
      </p:sp>
      <p:sp>
        <p:nvSpPr>
          <p:cNvPr id="5" name="Rectangle 4"/>
          <p:cNvSpPr/>
          <p:nvPr/>
        </p:nvSpPr>
        <p:spPr>
          <a:xfrm>
            <a:off x="1714500" y="914400"/>
            <a:ext cx="3429000" cy="707886"/>
          </a:xfrm>
          <a:prstGeom prst="rect">
            <a:avLst/>
          </a:prstGeom>
        </p:spPr>
        <p:txBody>
          <a:bodyPr>
            <a:spAutoFit/>
          </a:bodyPr>
          <a:lstStyle/>
          <a:p>
            <a:r>
              <a:rPr lang="en-US" altLang="en-US" dirty="0"/>
              <a:t>Race/Ethnicity Data:  Issues in Levy Programming</a:t>
            </a:r>
            <a:endParaRPr lang="en-US" dirty="0"/>
          </a:p>
        </p:txBody>
      </p:sp>
    </p:spTree>
    <p:extLst>
      <p:ext uri="{BB962C8B-B14F-4D97-AF65-F5344CB8AC3E}">
        <p14:creationId xmlns:p14="http://schemas.microsoft.com/office/powerpoint/2010/main" val="16707687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078CDD-F31D-4061-A548-3842AADA888D}" type="slidenum">
              <a:rPr lang="en-US" altLang="en-US"/>
              <a:pPr/>
              <a:t>16</a:t>
            </a:fld>
            <a:endParaRPr lang="en-US" altLang="en-US"/>
          </a:p>
        </p:txBody>
      </p:sp>
      <p:sp>
        <p:nvSpPr>
          <p:cNvPr id="204802" name="Rectangle 2"/>
          <p:cNvSpPr>
            <a:spLocks noGrp="1" noRot="1" noChangeAspect="1" noChangeArrowheads="1" noTextEdit="1"/>
          </p:cNvSpPr>
          <p:nvPr>
            <p:ph type="sldImg"/>
          </p:nvPr>
        </p:nvSpPr>
        <p:spPr>
          <a:ln/>
        </p:spPr>
      </p:sp>
      <p:sp>
        <p:nvSpPr>
          <p:cNvPr id="204803"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6917388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957CB9-6B5A-4EB1-9995-7BD1AD376AB2}" type="slidenum">
              <a:rPr lang="en-US" altLang="en-US"/>
              <a:pPr/>
              <a:t>17</a:t>
            </a:fld>
            <a:endParaRPr lang="en-US" altLang="en-US"/>
          </a:p>
        </p:txBody>
      </p:sp>
      <p:sp>
        <p:nvSpPr>
          <p:cNvPr id="211970" name="Rectangle 2"/>
          <p:cNvSpPr>
            <a:spLocks noGrp="1" noRot="1" noChangeAspect="1" noChangeArrowheads="1" noTextEdit="1"/>
          </p:cNvSpPr>
          <p:nvPr>
            <p:ph type="sldImg"/>
          </p:nvPr>
        </p:nvSpPr>
        <p:spPr>
          <a:ln/>
        </p:spPr>
      </p:sp>
      <p:sp>
        <p:nvSpPr>
          <p:cNvPr id="211971" name="Rectangle 3"/>
          <p:cNvSpPr>
            <a:spLocks noGrp="1" noChangeArrowheads="1"/>
          </p:cNvSpPr>
          <p:nvPr>
            <p:ph type="body" idx="1"/>
          </p:nvPr>
        </p:nvSpPr>
        <p:spPr>
          <a:xfrm>
            <a:off x="671216" y="4271612"/>
            <a:ext cx="5484316" cy="4452987"/>
          </a:xfrm>
        </p:spPr>
        <p:txBody>
          <a:bodyPr/>
          <a:lstStyle/>
          <a:p>
            <a:pPr>
              <a:buFontTx/>
              <a:buChar char="•"/>
            </a:pPr>
            <a:r>
              <a:rPr lang="en-US" altLang="en-US" sz="900" dirty="0"/>
              <a:t>Levy demographic forms do not currently require that grantees record service to Eastern European immigrants separate from “White/European-American” participants.  The form allows grantees to report these separately if they choose, but because it is not required, we do not have uniform data across all grantees. Similarly, the form does not currently require that African immigrants be counted separately from African-Americans, although some grantees choose to do so.  In addition, other governments and institutions do not necessarily separate these two immigrant groups from the overall “White” and “Black” categories which means that even if the Levy did collect the data, there may not be any comparison population level data for comparison purposes.  On the other hand, failing to separate out these data may mask whether we are reaching sub-populations within larger categories that may have different levels and types of risks than other populations reported in the category. With the current data collected, the language data variable is the best proxy for understanding how well we might be reaching immigrant groups generally.</a:t>
            </a:r>
          </a:p>
          <a:p>
            <a:endParaRPr lang="en-US" altLang="en-US" sz="900" dirty="0"/>
          </a:p>
          <a:p>
            <a:pPr>
              <a:buFontTx/>
              <a:buChar char="•"/>
            </a:pPr>
            <a:r>
              <a:rPr lang="en-US" altLang="en-US" sz="900" dirty="0"/>
              <a:t>Federal census data and American Community Survey data on race and ethnicity are broken down in a variety of ways that provides a much richer picture of which multiple races and ethnicities people identify as and in what combinations.  Multnomah County is planning to move to a system that also tracks the multiple races and ethnicities of its program participants.  Levy staff are considering adding this to our reporting requirements to provide a better picture of the multiple races and ethnicities with which program participants identify instead of only reporting the category as “Multiracial.”</a:t>
            </a:r>
          </a:p>
          <a:p>
            <a:endParaRPr lang="en-US" altLang="en-US" sz="900" dirty="0"/>
          </a:p>
          <a:p>
            <a:pPr>
              <a:buFontTx/>
              <a:buChar char="•"/>
            </a:pPr>
            <a:r>
              <a:rPr lang="en-US" altLang="en-US" sz="900" dirty="0"/>
              <a:t>Many large institutions such as school districts and the Oregon Department of Education have databases that track individuals demographic characteristics along with educational data.  This allows these institutions to further break down data to understand, for example, how many African-American 3</a:t>
            </a:r>
            <a:r>
              <a:rPr lang="en-US" altLang="en-US" sz="900" baseline="30000" dirty="0"/>
              <a:t>rd</a:t>
            </a:r>
            <a:r>
              <a:rPr lang="en-US" altLang="en-US" sz="900" dirty="0"/>
              <a:t> graders are meeting the reading benchmark as compared to the number of white 3</a:t>
            </a:r>
            <a:r>
              <a:rPr lang="en-US" altLang="en-US" sz="900" baseline="30000" dirty="0"/>
              <a:t>rd</a:t>
            </a:r>
            <a:r>
              <a:rPr lang="en-US" altLang="en-US" sz="900" dirty="0"/>
              <a:t> graders meeting the benchmark.  Because the Levy does not have a central database of client level data (thus does not require grantees to report data on individuals into a central database), we are unable to disaggregate outcome data by demographic groups to understand whether program outcomes vary by race/ethnicity or other variables.  While this information could be useful, getting it would require significant financial investment in a database, training for staff and grantees to use the database, and increased reporting burden for grantees.  At this juncture, given the current financial picture, Levy staff are not contemplating moving in this direction.</a:t>
            </a:r>
          </a:p>
          <a:p>
            <a:endParaRPr lang="en-US" altLang="en-US" sz="900" dirty="0"/>
          </a:p>
        </p:txBody>
      </p:sp>
    </p:spTree>
    <p:extLst>
      <p:ext uri="{BB962C8B-B14F-4D97-AF65-F5344CB8AC3E}">
        <p14:creationId xmlns:p14="http://schemas.microsoft.com/office/powerpoint/2010/main" val="10780808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69E2EE-B3B0-411C-8D55-3689F5E0353F}" type="slidenum">
              <a:rPr lang="en-US" altLang="en-US"/>
              <a:pPr/>
              <a:t>18</a:t>
            </a:fld>
            <a:endParaRPr lang="en-US" altLang="en-US"/>
          </a:p>
        </p:txBody>
      </p:sp>
      <p:sp>
        <p:nvSpPr>
          <p:cNvPr id="207874" name="Rectangle 2"/>
          <p:cNvSpPr>
            <a:spLocks noGrp="1" noRot="1" noChangeAspect="1" noChangeArrowheads="1" noTextEdit="1"/>
          </p:cNvSpPr>
          <p:nvPr>
            <p:ph type="sldImg"/>
          </p:nvPr>
        </p:nvSpPr>
        <p:spPr>
          <a:xfrm>
            <a:off x="1157288" y="704850"/>
            <a:ext cx="4699000" cy="3524250"/>
          </a:xfrm>
          <a:ln/>
        </p:spPr>
      </p:sp>
      <p:sp>
        <p:nvSpPr>
          <p:cNvPr id="207875" name="Rectangle 3"/>
          <p:cNvSpPr>
            <a:spLocks noGrp="1" noChangeArrowheads="1"/>
          </p:cNvSpPr>
          <p:nvPr>
            <p:ph type="body" idx="1"/>
          </p:nvPr>
        </p:nvSpPr>
        <p:spPr/>
        <p:txBody>
          <a:bodyPr/>
          <a:lstStyle/>
          <a:p>
            <a:r>
              <a:rPr lang="en-US" altLang="en-US" sz="1000" b="1" u="sng"/>
              <a:t>Key Point:</a:t>
            </a:r>
            <a:r>
              <a:rPr lang="en-US" altLang="en-US" sz="1000"/>
              <a:t>  We are seeking to establish reasonable participation expectations in program areas and, where possible, for similar types of programs so that we can assess whether funded programs are meeting a relevant standard.</a:t>
            </a:r>
          </a:p>
        </p:txBody>
      </p:sp>
    </p:spTree>
    <p:extLst>
      <p:ext uri="{BB962C8B-B14F-4D97-AF65-F5344CB8AC3E}">
        <p14:creationId xmlns:p14="http://schemas.microsoft.com/office/powerpoint/2010/main" val="2545458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DD36BF-D3B9-45AC-85E8-A4E32587090D}" type="slidenum">
              <a:rPr lang="en-US" altLang="en-US"/>
              <a:pPr/>
              <a:t>19</a:t>
            </a:fld>
            <a:endParaRPr lang="en-US" altLang="en-US"/>
          </a:p>
        </p:txBody>
      </p:sp>
      <p:sp>
        <p:nvSpPr>
          <p:cNvPr id="190466" name="Rectangle 2"/>
          <p:cNvSpPr>
            <a:spLocks noGrp="1" noRot="1" noChangeAspect="1" noChangeArrowheads="1" noTextEdit="1"/>
          </p:cNvSpPr>
          <p:nvPr>
            <p:ph type="sldImg"/>
          </p:nvPr>
        </p:nvSpPr>
        <p:spPr>
          <a:ln/>
        </p:spPr>
      </p:sp>
      <p:sp>
        <p:nvSpPr>
          <p:cNvPr id="190467" name="Rectangle 3"/>
          <p:cNvSpPr>
            <a:spLocks noGrp="1" noChangeArrowheads="1"/>
          </p:cNvSpPr>
          <p:nvPr>
            <p:ph type="body" idx="1"/>
          </p:nvPr>
        </p:nvSpPr>
        <p:spPr/>
        <p:txBody>
          <a:bodyPr/>
          <a:lstStyle/>
          <a:p>
            <a:r>
              <a:rPr lang="en-US" altLang="en-US" sz="1000" b="1" u="sng"/>
              <a:t>Key Point</a:t>
            </a:r>
            <a:r>
              <a:rPr lang="en-US" altLang="en-US" sz="1000"/>
              <a:t>:  These data were baseline in FY09-10.  Comparing the three years shows that on average, over 60% of program participants met participation thresholds and the rate has increased over time.</a:t>
            </a:r>
          </a:p>
          <a:p>
            <a:pPr>
              <a:buFontTx/>
              <a:buChar char="•"/>
            </a:pPr>
            <a:endParaRPr lang="en-US" altLang="en-US" sz="1000"/>
          </a:p>
          <a:p>
            <a:r>
              <a:rPr lang="en-US" altLang="en-US" sz="1000" b="1" u="sng"/>
              <a:t>Additional Information/Analysis</a:t>
            </a:r>
          </a:p>
          <a:p>
            <a:pPr>
              <a:buFontTx/>
              <a:buChar char="•"/>
            </a:pPr>
            <a:r>
              <a:rPr lang="en-US" altLang="en-US" sz="1000"/>
              <a:t>Thresholds are based on the minimum level of participation that a grantee believes is necessary (based on experience, data, and/or research) in order to produce the program’s intended outcomes with participants.</a:t>
            </a:r>
            <a:endParaRPr lang="en-US" altLang="en-US" sz="1000" b="1" u="sng"/>
          </a:p>
          <a:p>
            <a:pPr>
              <a:buFontTx/>
              <a:buChar char="•"/>
            </a:pPr>
            <a:r>
              <a:rPr lang="en-US" altLang="en-US" sz="1000"/>
              <a:t>Examples of participation thresholds:  1) attending 30 days of SUN programming during the school year; 2) attending mentoring sessions at least 4 hours per month for 6 months; or 3) enrolled at least six months in programs that last at least one school-year or calendar year. </a:t>
            </a:r>
          </a:p>
          <a:p>
            <a:pPr>
              <a:buFontTx/>
              <a:buChar char="•"/>
            </a:pPr>
            <a:r>
              <a:rPr lang="en-US" altLang="en-US" sz="1000"/>
              <a:t>In cases where different participation thresholds were set for tracking various outcomes specified in a contract, staff used data on participation in the main service component(s) for the purpose of aggregating these participation data.</a:t>
            </a:r>
          </a:p>
          <a:p>
            <a:endParaRPr lang="en-US" altLang="en-US" sz="1000"/>
          </a:p>
        </p:txBody>
      </p:sp>
    </p:spTree>
    <p:extLst>
      <p:ext uri="{BB962C8B-B14F-4D97-AF65-F5344CB8AC3E}">
        <p14:creationId xmlns:p14="http://schemas.microsoft.com/office/powerpoint/2010/main" val="2785347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D5F04B-9DCD-4815-B9C9-79652766DD54}" type="slidenum">
              <a:rPr lang="en-US" altLang="en-US"/>
              <a:pPr/>
              <a:t>2</a:t>
            </a:fld>
            <a:endParaRPr lang="en-US" altLang="en-US"/>
          </a:p>
        </p:txBody>
      </p:sp>
      <p:sp>
        <p:nvSpPr>
          <p:cNvPr id="202754" name="Rectangle 2"/>
          <p:cNvSpPr>
            <a:spLocks noGrp="1" noRot="1" noChangeAspect="1" noChangeArrowheads="1" noTextEdit="1"/>
          </p:cNvSpPr>
          <p:nvPr>
            <p:ph type="sldImg"/>
          </p:nvPr>
        </p:nvSpPr>
        <p:spPr>
          <a:ln/>
        </p:spPr>
      </p:sp>
      <p:sp>
        <p:nvSpPr>
          <p:cNvPr id="20275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417508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F62216-E5D7-45E3-A4F9-C9339600AF38}" type="slidenum">
              <a:rPr lang="en-US" altLang="en-US"/>
              <a:pPr/>
              <a:t>20</a:t>
            </a:fld>
            <a:endParaRPr lang="en-US" altLang="en-US"/>
          </a:p>
        </p:txBody>
      </p:sp>
      <p:sp>
        <p:nvSpPr>
          <p:cNvPr id="196610" name="Rectangle 2"/>
          <p:cNvSpPr>
            <a:spLocks noGrp="1" noRot="1" noChangeAspect="1" noChangeArrowheads="1" noTextEdit="1"/>
          </p:cNvSpPr>
          <p:nvPr>
            <p:ph type="sldImg"/>
          </p:nvPr>
        </p:nvSpPr>
        <p:spPr>
          <a:ln/>
        </p:spPr>
      </p:sp>
      <p:sp>
        <p:nvSpPr>
          <p:cNvPr id="196611" name="Rectangle 3"/>
          <p:cNvSpPr>
            <a:spLocks noGrp="1" noChangeArrowheads="1"/>
          </p:cNvSpPr>
          <p:nvPr>
            <p:ph type="body" idx="1"/>
          </p:nvPr>
        </p:nvSpPr>
        <p:spPr/>
        <p:txBody>
          <a:bodyPr/>
          <a:lstStyle/>
          <a:p>
            <a:pPr>
              <a:lnSpc>
                <a:spcPct val="90000"/>
              </a:lnSpc>
            </a:pPr>
            <a:r>
              <a:rPr lang="en-US" altLang="en-US" sz="1000" b="1" u="sng" dirty="0"/>
              <a:t>Key Point</a:t>
            </a:r>
            <a:r>
              <a:rPr lang="en-US" altLang="en-US" sz="1000" dirty="0"/>
              <a:t>: The vast majority of participants served by Levy programs are not exiting programs before we would expect them to derive any benefit from the program.  Early exits are often due to circumstances outside the participants’ or the programs’ control.</a:t>
            </a:r>
          </a:p>
          <a:p>
            <a:pPr>
              <a:lnSpc>
                <a:spcPct val="90000"/>
              </a:lnSpc>
            </a:pPr>
            <a:endParaRPr lang="en-US" altLang="en-US" sz="1000" b="1" u="sng" dirty="0"/>
          </a:p>
          <a:p>
            <a:pPr>
              <a:lnSpc>
                <a:spcPct val="90000"/>
              </a:lnSpc>
            </a:pPr>
            <a:r>
              <a:rPr lang="en-US" altLang="en-US" sz="1000" b="1" u="sng" dirty="0"/>
              <a:t>Additional Information/Analysis</a:t>
            </a:r>
          </a:p>
          <a:p>
            <a:pPr>
              <a:lnSpc>
                <a:spcPct val="90000"/>
              </a:lnSpc>
              <a:spcBef>
                <a:spcPct val="10000"/>
              </a:spcBef>
            </a:pPr>
            <a:r>
              <a:rPr lang="en-US" altLang="en-US" sz="1000" dirty="0"/>
              <a:t>Although the aggregate early exit rate has remained stable for the past </a:t>
            </a:r>
            <a:r>
              <a:rPr lang="en-US" altLang="en-US" sz="1000" dirty="0" smtClean="0"/>
              <a:t>4 </a:t>
            </a:r>
            <a:r>
              <a:rPr lang="en-US" altLang="en-US" sz="1000" dirty="0"/>
              <a:t>years, there is greater variation between program areas.</a:t>
            </a:r>
          </a:p>
          <a:p>
            <a:pPr>
              <a:lnSpc>
                <a:spcPct val="90000"/>
              </a:lnSpc>
            </a:pPr>
            <a:r>
              <a:rPr lang="en-US" altLang="en-US" sz="1000" dirty="0"/>
              <a:t>FY </a:t>
            </a:r>
            <a:r>
              <a:rPr lang="en-US" altLang="en-US" sz="1000" dirty="0" smtClean="0"/>
              <a:t>12/13 </a:t>
            </a:r>
            <a:r>
              <a:rPr lang="en-US" altLang="en-US" sz="1000" dirty="0"/>
              <a:t>early exit rates by program area are as follows:</a:t>
            </a:r>
          </a:p>
          <a:p>
            <a:pPr lvl="1">
              <a:lnSpc>
                <a:spcPct val="90000"/>
              </a:lnSpc>
              <a:buFontTx/>
              <a:buChar char="•"/>
            </a:pPr>
            <a:r>
              <a:rPr lang="en-US" altLang="en-US" sz="1000" dirty="0"/>
              <a:t>Early Childhood: </a:t>
            </a:r>
            <a:r>
              <a:rPr lang="en-US" altLang="en-US" sz="1000" dirty="0" smtClean="0"/>
              <a:t>3.2%</a:t>
            </a:r>
            <a:endParaRPr lang="en-US" altLang="en-US" sz="1000" dirty="0"/>
          </a:p>
          <a:p>
            <a:pPr lvl="1">
              <a:lnSpc>
                <a:spcPct val="90000"/>
              </a:lnSpc>
              <a:buFontTx/>
              <a:buChar char="•"/>
            </a:pPr>
            <a:r>
              <a:rPr lang="en-US" altLang="en-US" sz="1000" dirty="0"/>
              <a:t>Child Abuse: </a:t>
            </a:r>
            <a:r>
              <a:rPr lang="en-US" altLang="en-US" sz="1000" dirty="0" smtClean="0"/>
              <a:t>11.6%</a:t>
            </a:r>
            <a:endParaRPr lang="en-US" altLang="en-US" sz="1000" dirty="0"/>
          </a:p>
          <a:p>
            <a:pPr lvl="1">
              <a:lnSpc>
                <a:spcPct val="90000"/>
              </a:lnSpc>
              <a:buFontTx/>
              <a:buChar char="•"/>
            </a:pPr>
            <a:r>
              <a:rPr lang="en-US" altLang="en-US" sz="1000" dirty="0"/>
              <a:t>Foster Care: </a:t>
            </a:r>
            <a:r>
              <a:rPr lang="en-US" altLang="en-US" sz="1000" dirty="0" smtClean="0"/>
              <a:t>1.6%</a:t>
            </a:r>
            <a:endParaRPr lang="en-US" altLang="en-US" sz="1000" dirty="0"/>
          </a:p>
          <a:p>
            <a:pPr lvl="1">
              <a:lnSpc>
                <a:spcPct val="90000"/>
              </a:lnSpc>
              <a:buFontTx/>
              <a:buChar char="•"/>
            </a:pPr>
            <a:r>
              <a:rPr lang="en-US" altLang="en-US" sz="1000" dirty="0"/>
              <a:t>After-School: </a:t>
            </a:r>
            <a:r>
              <a:rPr lang="en-US" altLang="en-US" sz="1000" dirty="0" smtClean="0"/>
              <a:t>8.2%</a:t>
            </a:r>
            <a:endParaRPr lang="en-US" altLang="en-US" sz="1000" dirty="0"/>
          </a:p>
          <a:p>
            <a:pPr lvl="1">
              <a:lnSpc>
                <a:spcPct val="90000"/>
              </a:lnSpc>
              <a:buFontTx/>
              <a:buChar char="•"/>
            </a:pPr>
            <a:r>
              <a:rPr lang="en-US" altLang="en-US" sz="1000" dirty="0"/>
              <a:t>Mentoring: </a:t>
            </a:r>
            <a:r>
              <a:rPr lang="en-US" altLang="en-US" sz="1000" dirty="0" smtClean="0"/>
              <a:t>4.6%</a:t>
            </a:r>
            <a:endParaRPr lang="en-US" altLang="en-US" sz="1000" dirty="0"/>
          </a:p>
          <a:p>
            <a:pPr>
              <a:lnSpc>
                <a:spcPct val="90000"/>
              </a:lnSpc>
              <a:buFontTx/>
              <a:buChar char="•"/>
            </a:pPr>
            <a:r>
              <a:rPr lang="en-US" altLang="en-US" sz="1000" dirty="0"/>
              <a:t>Early exit rates for the Foster Care program area were much lower than the other program areas. For this program area, early exit is defined as exiting the program within 90 days of enrollment.</a:t>
            </a:r>
          </a:p>
          <a:p>
            <a:pPr>
              <a:lnSpc>
                <a:spcPct val="90000"/>
              </a:lnSpc>
              <a:buFontTx/>
              <a:buChar char="•"/>
            </a:pPr>
            <a:r>
              <a:rPr lang="en-US" altLang="en-US" sz="1000" dirty="0"/>
              <a:t>Early exit data was collected on all programs for which it is a relevant measure. These data were not collected for programs designed as one-time services or programs that, by design, don’t exit participants early.  Some programs’ data were excluded from FY </a:t>
            </a:r>
            <a:r>
              <a:rPr lang="en-US" altLang="en-US" sz="1000" dirty="0" smtClean="0"/>
              <a:t>12/13 </a:t>
            </a:r>
            <a:r>
              <a:rPr lang="en-US" altLang="en-US" sz="1000" dirty="0"/>
              <a:t>data because Levy funding reductions resulted in those programs having to exit participants prematurely.</a:t>
            </a:r>
          </a:p>
          <a:p>
            <a:pPr>
              <a:lnSpc>
                <a:spcPct val="90000"/>
              </a:lnSpc>
            </a:pPr>
            <a:endParaRPr lang="en-US" altLang="en-US" sz="1000" dirty="0"/>
          </a:p>
        </p:txBody>
      </p:sp>
    </p:spTree>
    <p:extLst>
      <p:ext uri="{BB962C8B-B14F-4D97-AF65-F5344CB8AC3E}">
        <p14:creationId xmlns:p14="http://schemas.microsoft.com/office/powerpoint/2010/main" val="20230616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0C18BB-EF19-42B0-ADA5-34FC4B678E8C}" type="slidenum">
              <a:rPr lang="en-US" altLang="en-US"/>
              <a:pPr/>
              <a:t>21</a:t>
            </a:fld>
            <a:endParaRPr lang="en-US" alt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r>
              <a:rPr lang="en-US" altLang="en-US" sz="1000"/>
              <a:t>These are the outcomes included in this report.</a:t>
            </a:r>
          </a:p>
        </p:txBody>
      </p:sp>
    </p:spTree>
    <p:extLst>
      <p:ext uri="{BB962C8B-B14F-4D97-AF65-F5344CB8AC3E}">
        <p14:creationId xmlns:p14="http://schemas.microsoft.com/office/powerpoint/2010/main" val="39415321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4E3E2A-2AEC-4937-8E18-FFEAAD80600F}" type="slidenum">
              <a:rPr lang="en-US" altLang="en-US"/>
              <a:pPr/>
              <a:t>22</a:t>
            </a:fld>
            <a:endParaRPr lang="en-US" alt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r>
              <a:rPr lang="en-US" altLang="en-US" sz="1000" b="1" u="sng" dirty="0"/>
              <a:t>Key Point</a:t>
            </a:r>
            <a:r>
              <a:rPr lang="en-US" altLang="en-US" sz="1000" dirty="0"/>
              <a:t>:  The data reported in the outcomes section are subject to important limitations.  </a:t>
            </a:r>
          </a:p>
          <a:p>
            <a:endParaRPr lang="en-US" altLang="en-US" sz="1000" dirty="0"/>
          </a:p>
          <a:p>
            <a:r>
              <a:rPr lang="en-US" altLang="en-US" sz="1000" b="1" u="sng" dirty="0"/>
              <a:t>Additional Information/Analysis</a:t>
            </a:r>
          </a:p>
          <a:p>
            <a:r>
              <a:rPr lang="en-US" altLang="en-US" sz="1000" b="1" dirty="0"/>
              <a:t>Descriptive not Causal Data:</a:t>
            </a:r>
          </a:p>
          <a:p>
            <a:pPr>
              <a:buFontTx/>
              <a:buChar char="•"/>
            </a:pPr>
            <a:r>
              <a:rPr lang="en-US" altLang="en-US" sz="1000" dirty="0"/>
              <a:t>Our data are descriptive about what happened with children in our programs during the time in which they were served, and, in some cases, that data are compared with the same data on the same children for the prior year.  Our data neither show that our programs caused these results nor do they say that our programs did not cause these results.  Our data mainly help us understand what happened with children served by our grantees.</a:t>
            </a:r>
          </a:p>
          <a:p>
            <a:endParaRPr lang="en-US" altLang="en-US" sz="1000" b="1" dirty="0"/>
          </a:p>
          <a:p>
            <a:r>
              <a:rPr lang="en-US" altLang="en-US" sz="1000" b="1" dirty="0"/>
              <a:t>Outcomes specific to Programs that Measure them:</a:t>
            </a:r>
          </a:p>
          <a:p>
            <a:pPr>
              <a:buFontTx/>
              <a:buChar char="•"/>
            </a:pPr>
            <a:r>
              <a:rPr lang="en-US" altLang="en-US" sz="1000" dirty="0"/>
              <a:t>Our data are based on only the programs that collected and reported data for outcomes relevant to their program models.  Not all programs collected data on each outcome.  </a:t>
            </a:r>
          </a:p>
          <a:p>
            <a:pPr>
              <a:buFontTx/>
              <a:buChar char="•"/>
            </a:pPr>
            <a:r>
              <a:rPr lang="en-US" altLang="en-US" sz="1000" dirty="0"/>
              <a:t>Percentages in the following slides are </a:t>
            </a:r>
            <a:r>
              <a:rPr lang="en-US" altLang="en-US" sz="1000" b="1" u="sng" dirty="0"/>
              <a:t>not</a:t>
            </a:r>
            <a:r>
              <a:rPr lang="en-US" altLang="en-US" sz="1000" dirty="0"/>
              <a:t> based on all </a:t>
            </a:r>
            <a:r>
              <a:rPr lang="en-US" altLang="en-US" sz="1000" dirty="0" smtClean="0"/>
              <a:t>12,088 </a:t>
            </a:r>
            <a:r>
              <a:rPr lang="en-US" altLang="en-US" sz="1000" dirty="0"/>
              <a:t>children served.  The number of children for whom the percentage applies is listed with each outcome statement.  In all cases, the percentages listed only apply to the children who met the participation threshold set by the grantee and who were assessed.  </a:t>
            </a:r>
          </a:p>
        </p:txBody>
      </p:sp>
    </p:spTree>
    <p:extLst>
      <p:ext uri="{BB962C8B-B14F-4D97-AF65-F5344CB8AC3E}">
        <p14:creationId xmlns:p14="http://schemas.microsoft.com/office/powerpoint/2010/main" val="20911912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D69F91-EF9F-42E3-83E1-B7B578FAA786}" type="slidenum">
              <a:rPr lang="en-US" altLang="en-US"/>
              <a:pPr/>
              <a:t>23</a:t>
            </a:fld>
            <a:endParaRPr lang="en-US" altLang="en-US"/>
          </a:p>
        </p:txBody>
      </p:sp>
      <p:sp>
        <p:nvSpPr>
          <p:cNvPr id="198658" name="Rectangle 2"/>
          <p:cNvSpPr>
            <a:spLocks noGrp="1" noRot="1" noChangeAspect="1" noChangeArrowheads="1" noTextEdit="1"/>
          </p:cNvSpPr>
          <p:nvPr>
            <p:ph type="sldImg"/>
          </p:nvPr>
        </p:nvSpPr>
        <p:spPr>
          <a:ln/>
        </p:spPr>
      </p:sp>
      <p:sp>
        <p:nvSpPr>
          <p:cNvPr id="198659" name="Rectangle 3"/>
          <p:cNvSpPr>
            <a:spLocks noGrp="1" noChangeArrowheads="1"/>
          </p:cNvSpPr>
          <p:nvPr>
            <p:ph type="body" idx="1"/>
          </p:nvPr>
        </p:nvSpPr>
        <p:spPr/>
        <p:txBody>
          <a:bodyPr/>
          <a:lstStyle/>
          <a:p>
            <a:pPr>
              <a:lnSpc>
                <a:spcPct val="80000"/>
              </a:lnSpc>
            </a:pPr>
            <a:r>
              <a:rPr lang="en-US" altLang="en-US" sz="1000" b="1" u="sng" dirty="0"/>
              <a:t>Key Point</a:t>
            </a:r>
            <a:r>
              <a:rPr lang="en-US" altLang="en-US" sz="1000" b="1" u="sng" dirty="0" smtClean="0"/>
              <a:t>:  </a:t>
            </a:r>
            <a:r>
              <a:rPr lang="en-US" altLang="en-US" sz="1000" b="0" u="none" dirty="0" smtClean="0"/>
              <a:t>The</a:t>
            </a:r>
            <a:r>
              <a:rPr lang="en-US" altLang="en-US" sz="1000" b="0" u="none" baseline="0" dirty="0" smtClean="0"/>
              <a:t> percentage of outcome goals met by grantees has been at least 85% for the past 4 years</a:t>
            </a:r>
            <a:r>
              <a:rPr lang="en-US" altLang="en-US" sz="1000" dirty="0" smtClean="0"/>
              <a:t>.</a:t>
            </a:r>
            <a:endParaRPr lang="en-US" altLang="en-US" sz="1000" dirty="0"/>
          </a:p>
          <a:p>
            <a:pPr>
              <a:lnSpc>
                <a:spcPct val="80000"/>
              </a:lnSpc>
              <a:spcBef>
                <a:spcPct val="10000"/>
              </a:spcBef>
            </a:pPr>
            <a:endParaRPr lang="en-US" altLang="en-US" sz="1000" dirty="0"/>
          </a:p>
          <a:p>
            <a:pPr>
              <a:lnSpc>
                <a:spcPct val="80000"/>
              </a:lnSpc>
            </a:pPr>
            <a:r>
              <a:rPr lang="en-US" altLang="en-US" sz="1000" b="1" u="sng" dirty="0"/>
              <a:t>Issues with Outcomes Goals</a:t>
            </a:r>
          </a:p>
          <a:p>
            <a:pPr>
              <a:lnSpc>
                <a:spcPct val="80000"/>
              </a:lnSpc>
            </a:pPr>
            <a:r>
              <a:rPr lang="en-US" altLang="en-US" sz="1000" b="1" dirty="0"/>
              <a:t>Appropriate Measurement Tools and Targets:</a:t>
            </a:r>
          </a:p>
          <a:p>
            <a:pPr>
              <a:lnSpc>
                <a:spcPct val="80000"/>
              </a:lnSpc>
              <a:buFontTx/>
              <a:buChar char="•"/>
            </a:pPr>
            <a:r>
              <a:rPr lang="en-US" altLang="en-US" sz="1000" dirty="0"/>
              <a:t>Sometimes the outcome goal the grantee selects turns out to be too difficult to measure or not appropriate for the service delivered.  In addition, data gathered sometimes turns out not to be a good measure of the outcome goal. </a:t>
            </a:r>
          </a:p>
          <a:p>
            <a:pPr>
              <a:lnSpc>
                <a:spcPct val="80000"/>
              </a:lnSpc>
              <a:buFontTx/>
              <a:buChar char="•"/>
            </a:pPr>
            <a:r>
              <a:rPr lang="en-US" altLang="en-US" sz="1000" dirty="0"/>
              <a:t>Goals are sometimes set without reliable data on past performance to inform the decision on what the target should be.</a:t>
            </a:r>
          </a:p>
          <a:p>
            <a:pPr>
              <a:lnSpc>
                <a:spcPct val="80000"/>
              </a:lnSpc>
              <a:buFontTx/>
              <a:buChar char="•"/>
            </a:pPr>
            <a:r>
              <a:rPr lang="en-US" altLang="en-US" sz="1000" dirty="0"/>
              <a:t>More rigorous measures of goals sometimes result in grantees meeting fewer of their goals.  Conversely, lack of rigorous measurement tools sometimes results in ALL program participants meeting the goals.</a:t>
            </a:r>
          </a:p>
          <a:p>
            <a:pPr>
              <a:lnSpc>
                <a:spcPct val="80000"/>
              </a:lnSpc>
            </a:pPr>
            <a:r>
              <a:rPr lang="en-US" altLang="en-US" sz="1000" b="1" dirty="0"/>
              <a:t>Technical Assistance for Outcome Measurement:</a:t>
            </a:r>
          </a:p>
          <a:p>
            <a:pPr>
              <a:lnSpc>
                <a:spcPct val="80000"/>
              </a:lnSpc>
              <a:buFontTx/>
              <a:buChar char="•"/>
            </a:pPr>
            <a:r>
              <a:rPr lang="en-US" altLang="en-US" sz="1000" dirty="0"/>
              <a:t>PCL provided technical assistance to grantees to assist in the following tasks:</a:t>
            </a:r>
          </a:p>
          <a:p>
            <a:pPr lvl="1">
              <a:lnSpc>
                <a:spcPct val="80000"/>
              </a:lnSpc>
              <a:buFontTx/>
              <a:buChar char="•"/>
            </a:pPr>
            <a:r>
              <a:rPr lang="en-US" altLang="en-US" sz="1000" dirty="0"/>
              <a:t>Assuring outcome goals chosen for measurement are most appropriate for service delivered and targets chosen are reasonable;</a:t>
            </a:r>
          </a:p>
          <a:p>
            <a:pPr lvl="1">
              <a:lnSpc>
                <a:spcPct val="80000"/>
              </a:lnSpc>
              <a:buFontTx/>
              <a:buChar char="•"/>
            </a:pPr>
            <a:r>
              <a:rPr lang="en-US" altLang="en-US" sz="1000" dirty="0"/>
              <a:t>Assessing appropriateness of measurement tools used to assess outcomes and recommending replacement when necessary;</a:t>
            </a:r>
          </a:p>
          <a:p>
            <a:pPr lvl="1">
              <a:lnSpc>
                <a:spcPct val="80000"/>
              </a:lnSpc>
              <a:buFontTx/>
              <a:buChar char="•"/>
            </a:pPr>
            <a:r>
              <a:rPr lang="en-US" altLang="en-US" sz="1000" dirty="0"/>
              <a:t>Assisting grantees in designing methods to record and analyze data gathered;</a:t>
            </a:r>
          </a:p>
          <a:p>
            <a:pPr lvl="1">
              <a:lnSpc>
                <a:spcPct val="80000"/>
              </a:lnSpc>
              <a:buFontTx/>
              <a:buChar char="•"/>
            </a:pPr>
            <a:r>
              <a:rPr lang="en-US" altLang="en-US" sz="1000" dirty="0"/>
              <a:t>Providing or arranging for grantee staff training where necessary;</a:t>
            </a:r>
          </a:p>
          <a:p>
            <a:pPr lvl="1">
              <a:lnSpc>
                <a:spcPct val="80000"/>
              </a:lnSpc>
              <a:buFontTx/>
              <a:buChar char="•"/>
            </a:pPr>
            <a:r>
              <a:rPr lang="en-US" altLang="en-US" sz="1000" dirty="0"/>
              <a:t>Ongoing monitoring of data collection and analysis after changes made.</a:t>
            </a:r>
          </a:p>
          <a:p>
            <a:pPr lvl="1">
              <a:lnSpc>
                <a:spcPct val="80000"/>
              </a:lnSpc>
            </a:pPr>
            <a:endParaRPr lang="en-US" altLang="en-US" sz="1000" dirty="0"/>
          </a:p>
          <a:p>
            <a:pPr>
              <a:lnSpc>
                <a:spcPct val="80000"/>
              </a:lnSpc>
            </a:pPr>
            <a:r>
              <a:rPr lang="en-US" altLang="en-US" sz="1000" b="1" dirty="0"/>
              <a:t>Missing Data:</a:t>
            </a:r>
            <a:r>
              <a:rPr lang="en-US" altLang="en-US" sz="1000" dirty="0"/>
              <a:t>  </a:t>
            </a:r>
          </a:p>
          <a:p>
            <a:pPr>
              <a:lnSpc>
                <a:spcPct val="80000"/>
              </a:lnSpc>
              <a:buFontTx/>
              <a:buChar char="•"/>
            </a:pPr>
            <a:r>
              <a:rPr lang="en-US" altLang="en-US" sz="1000" dirty="0"/>
              <a:t>Foster Care program data were too limited to report in FY 09-10 due to the majority of participants enrolling in programs later in the service year and not yet participating long enough to meet the threshold for measuring outcomes.</a:t>
            </a:r>
          </a:p>
          <a:p>
            <a:pPr>
              <a:lnSpc>
                <a:spcPct val="80000"/>
              </a:lnSpc>
            </a:pPr>
            <a:endParaRPr lang="en-US" altLang="en-US" sz="1000" dirty="0"/>
          </a:p>
        </p:txBody>
      </p:sp>
    </p:spTree>
    <p:extLst>
      <p:ext uri="{BB962C8B-B14F-4D97-AF65-F5344CB8AC3E}">
        <p14:creationId xmlns:p14="http://schemas.microsoft.com/office/powerpoint/2010/main" val="16009156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B4D2F5-EA12-463B-B2F4-0C773B953D77}" type="slidenum">
              <a:rPr lang="en-US" altLang="en-US"/>
              <a:pPr/>
              <a:t>24</a:t>
            </a:fld>
            <a:endParaRPr lang="en-US" altLang="en-US"/>
          </a:p>
        </p:txBody>
      </p:sp>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p:txBody>
          <a:bodyPr/>
          <a:lstStyle/>
          <a:p>
            <a:pPr>
              <a:lnSpc>
                <a:spcPct val="80000"/>
              </a:lnSpc>
            </a:pPr>
            <a:r>
              <a:rPr lang="en-US" altLang="en-US" sz="1000" b="1" u="sng" dirty="0"/>
              <a:t>Key Point:</a:t>
            </a:r>
            <a:r>
              <a:rPr lang="en-US" altLang="en-US" sz="1000" b="1" dirty="0"/>
              <a:t>   </a:t>
            </a:r>
            <a:r>
              <a:rPr lang="en-US" altLang="en-US" sz="1000" dirty="0"/>
              <a:t>Children appear to be on track with age-appropriate developmental expectations, and data </a:t>
            </a:r>
            <a:r>
              <a:rPr lang="en-US" altLang="en-US" sz="1000" dirty="0" smtClean="0"/>
              <a:t>from the past</a:t>
            </a:r>
            <a:r>
              <a:rPr lang="en-US" altLang="en-US" sz="1000" baseline="0" dirty="0" smtClean="0"/>
              <a:t> several years show </a:t>
            </a:r>
            <a:r>
              <a:rPr lang="en-US" altLang="en-US" sz="1000" dirty="0" smtClean="0"/>
              <a:t>a </a:t>
            </a:r>
            <a:r>
              <a:rPr lang="en-US" altLang="en-US" sz="1000" dirty="0"/>
              <a:t>general trend of 85% - 90% of children on track with developmental milestones and 10% - 15%  not on track.</a:t>
            </a:r>
          </a:p>
          <a:p>
            <a:pPr>
              <a:lnSpc>
                <a:spcPct val="80000"/>
              </a:lnSpc>
            </a:pPr>
            <a:endParaRPr lang="en-US" altLang="en-US" sz="1000" dirty="0"/>
          </a:p>
          <a:p>
            <a:pPr>
              <a:lnSpc>
                <a:spcPct val="80000"/>
              </a:lnSpc>
            </a:pPr>
            <a:r>
              <a:rPr lang="en-US" altLang="en-US" sz="1000" b="1" u="sng" dirty="0"/>
              <a:t>Additional Information/Analysis</a:t>
            </a:r>
          </a:p>
          <a:p>
            <a:pPr>
              <a:lnSpc>
                <a:spcPct val="80000"/>
              </a:lnSpc>
            </a:pPr>
            <a:r>
              <a:rPr lang="en-US" altLang="en-US" sz="1000" b="1" dirty="0"/>
              <a:t>Trends:</a:t>
            </a:r>
          </a:p>
          <a:p>
            <a:pPr>
              <a:lnSpc>
                <a:spcPct val="80000"/>
              </a:lnSpc>
              <a:buFontTx/>
              <a:buChar char="•"/>
            </a:pPr>
            <a:r>
              <a:rPr lang="en-US" altLang="en-US" sz="1000" dirty="0" smtClean="0"/>
              <a:t>Other past </a:t>
            </a:r>
            <a:r>
              <a:rPr lang="en-US" altLang="en-US" sz="1000" dirty="0"/>
              <a:t>trends: over 90% of children not on track were provided and/+or referred for additional services; and communication is the domain </a:t>
            </a:r>
            <a:r>
              <a:rPr lang="en-US" altLang="en-US" sz="1000" dirty="0" smtClean="0"/>
              <a:t>that has</a:t>
            </a:r>
            <a:r>
              <a:rPr lang="en-US" altLang="en-US" sz="1000" baseline="0" dirty="0" smtClean="0"/>
              <a:t> had the highest number of children identified as in need of additional assessment/services.</a:t>
            </a:r>
            <a:endParaRPr lang="en-US" altLang="en-US" sz="1000" dirty="0"/>
          </a:p>
          <a:p>
            <a:pPr>
              <a:lnSpc>
                <a:spcPct val="80000"/>
              </a:lnSpc>
            </a:pPr>
            <a:r>
              <a:rPr lang="en-US" altLang="en-US" sz="1000" b="1" dirty="0"/>
              <a:t>National Prevalence comparison:</a:t>
            </a:r>
          </a:p>
          <a:p>
            <a:pPr>
              <a:lnSpc>
                <a:spcPct val="80000"/>
              </a:lnSpc>
              <a:buFontTx/>
              <a:buChar char="•"/>
            </a:pPr>
            <a:r>
              <a:rPr lang="en-US" altLang="en-US" sz="1000" dirty="0"/>
              <a:t>CDC data indicate approximately 17% of children nationally have a developmental delay or disability. Our programs’ data mirror this rate, but are slightly better.  Levy grantees’ data suggest that the rate of disability/delay detected in the screenings are just above national prevalence rates.  These data may suggest that programs are helping catch risks/delays early, which are what Levy-funded early childhood programs seek to accomplish by doing periodic developmental screening and monitoring of child development.</a:t>
            </a:r>
          </a:p>
          <a:p>
            <a:pPr>
              <a:lnSpc>
                <a:spcPct val="80000"/>
              </a:lnSpc>
            </a:pPr>
            <a:r>
              <a:rPr lang="en-US" altLang="en-US" sz="1000" b="1" dirty="0"/>
              <a:t>Reasons for Monitoring Development:</a:t>
            </a:r>
          </a:p>
          <a:p>
            <a:pPr>
              <a:lnSpc>
                <a:spcPct val="80000"/>
              </a:lnSpc>
              <a:buFontTx/>
              <a:buChar char="•"/>
            </a:pPr>
            <a:r>
              <a:rPr lang="en-US" altLang="en-US" sz="1000" dirty="0"/>
              <a:t>Screening children to gauge whether they are on track with age-appropriate developmental milestones is an important part of identifying and intervening in any developmental issues before children reach school.  Early identification and intervention can help children work on specific skills before they reach kindergarten, making smoother transitions to school for children, parents, and schools.  </a:t>
            </a:r>
          </a:p>
          <a:p>
            <a:pPr>
              <a:lnSpc>
                <a:spcPct val="80000"/>
              </a:lnSpc>
            </a:pPr>
            <a:endParaRPr lang="en-US" altLang="en-US" sz="1000" dirty="0"/>
          </a:p>
          <a:p>
            <a:pPr>
              <a:lnSpc>
                <a:spcPct val="80000"/>
              </a:lnSpc>
            </a:pPr>
            <a:r>
              <a:rPr lang="en-US" altLang="en-US" sz="1000" b="1" u="sng" dirty="0"/>
              <a:t>Data Details:</a:t>
            </a:r>
          </a:p>
          <a:p>
            <a:pPr>
              <a:lnSpc>
                <a:spcPct val="80000"/>
              </a:lnSpc>
              <a:buFontTx/>
              <a:buChar char="•"/>
            </a:pPr>
            <a:r>
              <a:rPr lang="en-US" altLang="en-US" sz="1000" dirty="0"/>
              <a:t>Data reported are based on 10 grantees and </a:t>
            </a:r>
            <a:r>
              <a:rPr lang="en-US" altLang="en-US" sz="1000" dirty="0" smtClean="0"/>
              <a:t>536</a:t>
            </a:r>
            <a:r>
              <a:rPr lang="en-US" altLang="en-US" sz="1000" baseline="0" dirty="0" smtClean="0"/>
              <a:t> </a:t>
            </a:r>
            <a:r>
              <a:rPr lang="en-US" altLang="en-US" sz="1000" dirty="0" smtClean="0"/>
              <a:t>children </a:t>
            </a:r>
            <a:r>
              <a:rPr lang="en-US" altLang="en-US" sz="1000" dirty="0"/>
              <a:t>that completed at least 6 months of services and 2 screenings. </a:t>
            </a:r>
            <a:r>
              <a:rPr lang="en-US" altLang="en-US" sz="1000" dirty="0" smtClean="0"/>
              <a:t>470/536= 88% </a:t>
            </a:r>
            <a:r>
              <a:rPr lang="en-US" altLang="en-US" sz="1000" dirty="0"/>
              <a:t>on track with developmental milestones. </a:t>
            </a:r>
          </a:p>
        </p:txBody>
      </p:sp>
    </p:spTree>
    <p:extLst>
      <p:ext uri="{BB962C8B-B14F-4D97-AF65-F5344CB8AC3E}">
        <p14:creationId xmlns:p14="http://schemas.microsoft.com/office/powerpoint/2010/main" val="1164039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613EE2-F241-4FB9-82E3-87537DADBDA3}" type="slidenum">
              <a:rPr lang="en-US" altLang="en-US"/>
              <a:pPr/>
              <a:t>25</a:t>
            </a:fld>
            <a:endParaRPr lang="en-US" altLang="en-US"/>
          </a:p>
        </p:txBody>
      </p:sp>
      <p:sp>
        <p:nvSpPr>
          <p:cNvPr id="202754" name="Rectangle 2"/>
          <p:cNvSpPr>
            <a:spLocks noGrp="1" noRot="1" noChangeAspect="1" noChangeArrowheads="1" noTextEdit="1"/>
          </p:cNvSpPr>
          <p:nvPr>
            <p:ph type="sldImg"/>
          </p:nvPr>
        </p:nvSpPr>
        <p:spPr>
          <a:ln/>
        </p:spPr>
      </p:sp>
      <p:sp>
        <p:nvSpPr>
          <p:cNvPr id="202755" name="Rectangle 3"/>
          <p:cNvSpPr>
            <a:spLocks noGrp="1" noChangeArrowheads="1"/>
          </p:cNvSpPr>
          <p:nvPr>
            <p:ph type="body" idx="1"/>
          </p:nvPr>
        </p:nvSpPr>
        <p:spPr/>
        <p:txBody>
          <a:bodyPr/>
          <a:lstStyle/>
          <a:p>
            <a:pPr>
              <a:lnSpc>
                <a:spcPct val="90000"/>
              </a:lnSpc>
            </a:pPr>
            <a:r>
              <a:rPr lang="en-US" altLang="en-US" sz="900" b="1" u="sng" dirty="0"/>
              <a:t>Key Point:</a:t>
            </a:r>
            <a:r>
              <a:rPr lang="en-US" altLang="en-US" sz="900" dirty="0"/>
              <a:t>  Indicators of kindergarten readiness include early literacy development, physical health and wellness, and positive parent-child relationships.  Data from grantees indicate children are meeting other outcomes that contribute to kindergarten readiness.</a:t>
            </a:r>
          </a:p>
          <a:p>
            <a:pPr>
              <a:lnSpc>
                <a:spcPct val="90000"/>
              </a:lnSpc>
            </a:pPr>
            <a:endParaRPr lang="en-US" altLang="en-US" sz="900" dirty="0"/>
          </a:p>
          <a:p>
            <a:pPr>
              <a:lnSpc>
                <a:spcPct val="90000"/>
              </a:lnSpc>
            </a:pPr>
            <a:r>
              <a:rPr lang="en-US" altLang="en-US" sz="900" b="1" u="sng" dirty="0"/>
              <a:t>Additional </a:t>
            </a:r>
            <a:r>
              <a:rPr lang="en-US" altLang="en-US" sz="900" b="1" u="sng" dirty="0" smtClean="0"/>
              <a:t>Information/Analysis</a:t>
            </a:r>
            <a:endParaRPr lang="en-US" altLang="en-US" sz="900" b="0" u="none" dirty="0"/>
          </a:p>
          <a:p>
            <a:pPr>
              <a:lnSpc>
                <a:spcPct val="90000"/>
              </a:lnSpc>
            </a:pPr>
            <a:r>
              <a:rPr lang="en-US" altLang="en-US" sz="900" b="1" dirty="0" smtClean="0"/>
              <a:t>Health</a:t>
            </a:r>
            <a:r>
              <a:rPr lang="en-US" altLang="en-US" sz="900" b="1" dirty="0"/>
              <a:t>: </a:t>
            </a:r>
            <a:r>
              <a:rPr lang="en-US" altLang="en-US" sz="900" dirty="0"/>
              <a:t>Health screenings monitor children’s physical wellbeing, which directly affects the ability to learn.  The screenings typically monitor: height, weight, vision, hearing, and immediate medical needs.  Some also check dental health and nutrition.  In addition, immunizations are required for public school enrollment, so assuring children complete them is a key element of school </a:t>
            </a:r>
            <a:r>
              <a:rPr lang="en-US" altLang="en-US" sz="900" dirty="0" smtClean="0"/>
              <a:t>readiness and of public health in school communities.</a:t>
            </a:r>
            <a:r>
              <a:rPr lang="en-US" altLang="en-US" sz="900" dirty="0"/>
              <a:t> </a:t>
            </a:r>
            <a:endParaRPr lang="en-US" altLang="en-US" sz="900" b="1" u="sng" dirty="0"/>
          </a:p>
          <a:p>
            <a:pPr>
              <a:lnSpc>
                <a:spcPct val="90000"/>
              </a:lnSpc>
              <a:buFontTx/>
              <a:buChar char="•"/>
            </a:pPr>
            <a:r>
              <a:rPr lang="en-US" altLang="en-US" sz="900" dirty="0" smtClean="0"/>
              <a:t>98% (416/426) </a:t>
            </a:r>
            <a:r>
              <a:rPr lang="en-US" altLang="en-US" sz="900" dirty="0"/>
              <a:t>children screened for health needs. </a:t>
            </a:r>
            <a:r>
              <a:rPr lang="en-US" altLang="en-US" sz="900" dirty="0" smtClean="0"/>
              <a:t>31 </a:t>
            </a:r>
            <a:r>
              <a:rPr lang="en-US" altLang="en-US" sz="900" dirty="0"/>
              <a:t>children with identified health needs were referred to additional services (9 grantees).</a:t>
            </a:r>
          </a:p>
          <a:p>
            <a:pPr>
              <a:lnSpc>
                <a:spcPct val="90000"/>
              </a:lnSpc>
              <a:buFontTx/>
              <a:buChar char="•"/>
            </a:pPr>
            <a:r>
              <a:rPr lang="en-US" altLang="en-US" sz="900" dirty="0" smtClean="0"/>
              <a:t>85% (269/317) </a:t>
            </a:r>
            <a:r>
              <a:rPr lang="en-US" altLang="en-US" sz="900" dirty="0"/>
              <a:t>children up to date with immunizations (7 grantees). </a:t>
            </a:r>
            <a:endParaRPr lang="en-US" altLang="en-US" sz="900" dirty="0" smtClean="0"/>
          </a:p>
          <a:p>
            <a:pPr>
              <a:lnSpc>
                <a:spcPct val="90000"/>
              </a:lnSpc>
              <a:buFontTx/>
              <a:buNone/>
            </a:pPr>
            <a:endParaRPr lang="en-US" altLang="en-US" sz="900" dirty="0"/>
          </a:p>
          <a:p>
            <a:pPr>
              <a:lnSpc>
                <a:spcPct val="90000"/>
              </a:lnSpc>
            </a:pPr>
            <a:r>
              <a:rPr lang="en-US" altLang="en-US" sz="900" b="1" dirty="0"/>
              <a:t>Parenting:</a:t>
            </a:r>
            <a:r>
              <a:rPr lang="en-US" altLang="en-US" sz="900" dirty="0"/>
              <a:t> Research indicates early childhood programs can help increase parents’ understanding of child development, and engage in more activities that support positive child development and behavior.  </a:t>
            </a:r>
          </a:p>
          <a:p>
            <a:pPr>
              <a:lnSpc>
                <a:spcPct val="90000"/>
              </a:lnSpc>
              <a:buFontTx/>
              <a:buChar char="•"/>
            </a:pPr>
            <a:r>
              <a:rPr lang="en-US" altLang="en-US" sz="900" dirty="0" smtClean="0"/>
              <a:t>87% (52/60) </a:t>
            </a:r>
            <a:r>
              <a:rPr lang="en-US" altLang="en-US" sz="900" dirty="0"/>
              <a:t>of parents demonstrated or increased knowledge of child development (2 grantees).</a:t>
            </a:r>
          </a:p>
          <a:p>
            <a:pPr>
              <a:lnSpc>
                <a:spcPct val="90000"/>
              </a:lnSpc>
              <a:buFontTx/>
              <a:buChar char="•"/>
            </a:pPr>
            <a:r>
              <a:rPr lang="en-US" altLang="en-US" sz="900" dirty="0"/>
              <a:t>94% </a:t>
            </a:r>
            <a:r>
              <a:rPr lang="en-US" altLang="en-US" sz="900" dirty="0" smtClean="0"/>
              <a:t>(83/88) </a:t>
            </a:r>
            <a:r>
              <a:rPr lang="en-US" altLang="en-US" sz="900" dirty="0"/>
              <a:t>of parents demonstrated appropriate parent-child interactions (4 grantees). </a:t>
            </a:r>
          </a:p>
          <a:p>
            <a:pPr>
              <a:lnSpc>
                <a:spcPct val="90000"/>
              </a:lnSpc>
              <a:buFontTx/>
              <a:buChar char="•"/>
            </a:pPr>
            <a:r>
              <a:rPr lang="en-US" altLang="en-US" sz="900" dirty="0" smtClean="0"/>
              <a:t>82% (62/76) </a:t>
            </a:r>
            <a:r>
              <a:rPr lang="en-US" altLang="en-US" sz="900" dirty="0"/>
              <a:t>of parents demonstrated or increased knowledge of ways to manage child behavior (2 grantees).</a:t>
            </a:r>
          </a:p>
          <a:p>
            <a:pPr>
              <a:lnSpc>
                <a:spcPct val="90000"/>
              </a:lnSpc>
              <a:buFontTx/>
              <a:buChar char="•"/>
            </a:pPr>
            <a:r>
              <a:rPr lang="en-US" altLang="en-US" sz="900" dirty="0" smtClean="0"/>
              <a:t>96% </a:t>
            </a:r>
            <a:r>
              <a:rPr lang="en-US" altLang="en-US" sz="900" dirty="0"/>
              <a:t>(</a:t>
            </a:r>
            <a:r>
              <a:rPr lang="en-US" altLang="en-US" sz="900" dirty="0" smtClean="0"/>
              <a:t>250/260) </a:t>
            </a:r>
            <a:r>
              <a:rPr lang="en-US" altLang="en-US" sz="900" dirty="0"/>
              <a:t>of parents demonstrated or increased positive parenting practices (4 grantees).</a:t>
            </a:r>
          </a:p>
          <a:p>
            <a:pPr>
              <a:lnSpc>
                <a:spcPct val="90000"/>
              </a:lnSpc>
            </a:pPr>
            <a:r>
              <a:rPr lang="en-US" altLang="en-US" sz="900" dirty="0"/>
              <a:t>Over </a:t>
            </a:r>
            <a:r>
              <a:rPr lang="en-US" altLang="en-US" sz="900" dirty="0" smtClean="0"/>
              <a:t>400 </a:t>
            </a:r>
            <a:r>
              <a:rPr lang="en-US" altLang="en-US" sz="900" dirty="0"/>
              <a:t>parents participated in parenting classes or home visiting services.  For parenting classes, parents attended 50% or more of sessions, which typically lasted up to 12 weeks.  For home visiting services, parents completed at least 6 months of service. (9 grantees)</a:t>
            </a:r>
          </a:p>
        </p:txBody>
      </p:sp>
    </p:spTree>
    <p:extLst>
      <p:ext uri="{BB962C8B-B14F-4D97-AF65-F5344CB8AC3E}">
        <p14:creationId xmlns:p14="http://schemas.microsoft.com/office/powerpoint/2010/main" val="32175678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93F1F4-B1BE-4584-B369-8019199959AD}" type="slidenum">
              <a:rPr lang="en-US" altLang="en-US"/>
              <a:pPr/>
              <a:t>26</a:t>
            </a:fld>
            <a:endParaRPr lang="en-US" altLang="en-US"/>
          </a:p>
        </p:txBody>
      </p:sp>
      <p:sp>
        <p:nvSpPr>
          <p:cNvPr id="235522" name="Rectangle 2"/>
          <p:cNvSpPr>
            <a:spLocks noGrp="1" noRot="1" noChangeAspect="1" noChangeArrowheads="1" noTextEdit="1"/>
          </p:cNvSpPr>
          <p:nvPr>
            <p:ph type="sldImg"/>
          </p:nvPr>
        </p:nvSpPr>
        <p:spPr>
          <a:ln/>
        </p:spPr>
      </p:sp>
      <p:sp>
        <p:nvSpPr>
          <p:cNvPr id="235523" name="Rectangle 3"/>
          <p:cNvSpPr>
            <a:spLocks noGrp="1" noChangeArrowheads="1"/>
          </p:cNvSpPr>
          <p:nvPr>
            <p:ph type="body" idx="1"/>
          </p:nvPr>
        </p:nvSpPr>
        <p:spPr/>
        <p:txBody>
          <a:bodyPr/>
          <a:lstStyle/>
          <a:p>
            <a:r>
              <a:rPr lang="en-US" altLang="en-US" sz="1000" b="1" u="sng" dirty="0"/>
              <a:t>Key Point</a:t>
            </a:r>
            <a:r>
              <a:rPr lang="en-US" altLang="en-US" sz="1000" b="1" dirty="0"/>
              <a:t>:</a:t>
            </a:r>
            <a:r>
              <a:rPr lang="en-US" altLang="en-US" sz="1000" dirty="0"/>
              <a:t> Research has shown that promoting children’s social and emotional development mitigates the effects of various abuse and neglect risk factors.  The majority of program participants were on track for this developmental outcome.</a:t>
            </a:r>
            <a:endParaRPr lang="en-US" altLang="en-US" sz="1000" b="1" dirty="0"/>
          </a:p>
          <a:p>
            <a:endParaRPr lang="en-US" altLang="en-US" sz="1000" b="1" dirty="0"/>
          </a:p>
          <a:p>
            <a:r>
              <a:rPr lang="en-US" altLang="en-US" sz="1000" b="1" u="sng" dirty="0"/>
              <a:t>Additional Information/Analysis</a:t>
            </a:r>
          </a:p>
          <a:p>
            <a:pPr>
              <a:buFontTx/>
              <a:buChar char="•"/>
            </a:pPr>
            <a:r>
              <a:rPr lang="en-US" altLang="en-US" sz="1000" dirty="0"/>
              <a:t>National prevalence rates of developmental delay among children are around 17%, according to the Center for Disease Control. Given that children at risk of abuse and neglect are a high risk population living in stressful environments, it is not surprising that the percentage of children identified to have developmental concerns, especially as they relate to social emotional development, is higher than the national rates.</a:t>
            </a:r>
          </a:p>
          <a:p>
            <a:pPr>
              <a:buFontTx/>
              <a:buChar char="•"/>
            </a:pPr>
            <a:r>
              <a:rPr lang="en-US" altLang="en-US" sz="1000" dirty="0"/>
              <a:t>Developmental screenings are meant to catch developmental issues early, and based on our data, it appears our programs are helping catch risks/delays early and connect families with additional services.</a:t>
            </a:r>
          </a:p>
          <a:p>
            <a:endParaRPr lang="en-US" altLang="en-US" sz="1000" b="1" u="sng" dirty="0"/>
          </a:p>
          <a:p>
            <a:r>
              <a:rPr lang="en-US" altLang="en-US" sz="1000" b="1" u="sng" dirty="0"/>
              <a:t>Data Details</a:t>
            </a:r>
            <a:r>
              <a:rPr lang="en-US" altLang="en-US" sz="1000" dirty="0"/>
              <a:t> </a:t>
            </a:r>
          </a:p>
          <a:p>
            <a:pPr>
              <a:buFontTx/>
              <a:buChar char="•"/>
            </a:pPr>
            <a:r>
              <a:rPr lang="en-US" altLang="en-US" sz="1000" dirty="0"/>
              <a:t>Data reported by </a:t>
            </a:r>
            <a:r>
              <a:rPr lang="en-US" altLang="en-US" sz="1000" dirty="0" smtClean="0"/>
              <a:t>5 </a:t>
            </a:r>
            <a:r>
              <a:rPr lang="en-US" altLang="en-US" sz="1000" dirty="0"/>
              <a:t>grantees and are based on </a:t>
            </a:r>
            <a:r>
              <a:rPr lang="en-US" altLang="en-US" sz="1000" dirty="0" smtClean="0"/>
              <a:t>261 </a:t>
            </a:r>
            <a:r>
              <a:rPr lang="en-US" altLang="en-US" sz="1000" dirty="0"/>
              <a:t>children that completed at least 6 months of services and at least 2 screenings. </a:t>
            </a:r>
            <a:r>
              <a:rPr lang="en-US" altLang="en-US" sz="1000" dirty="0" smtClean="0"/>
              <a:t>150/233 </a:t>
            </a:r>
            <a:r>
              <a:rPr lang="en-US" altLang="en-US" sz="1000" dirty="0"/>
              <a:t>= </a:t>
            </a:r>
            <a:r>
              <a:rPr lang="en-US" altLang="en-US" sz="1000" dirty="0" smtClean="0"/>
              <a:t>64%  </a:t>
            </a:r>
            <a:r>
              <a:rPr lang="en-US" altLang="en-US" sz="1000" dirty="0"/>
              <a:t>on track with social-emotional milestones; </a:t>
            </a:r>
            <a:r>
              <a:rPr lang="en-US" altLang="en-US" sz="1000" dirty="0" smtClean="0"/>
              <a:t>213/261 </a:t>
            </a:r>
            <a:r>
              <a:rPr lang="en-US" altLang="en-US" sz="1000" dirty="0"/>
              <a:t>= </a:t>
            </a:r>
            <a:r>
              <a:rPr lang="en-US" altLang="en-US" sz="1000" dirty="0" smtClean="0"/>
              <a:t>82% </a:t>
            </a:r>
            <a:r>
              <a:rPr lang="en-US" altLang="en-US" sz="1000" dirty="0"/>
              <a:t>on track with developmental milestones (excluding social-emotional). </a:t>
            </a:r>
            <a:r>
              <a:rPr lang="en-US" altLang="en-US" sz="1000" dirty="0" smtClean="0"/>
              <a:t>105/106 </a:t>
            </a:r>
            <a:r>
              <a:rPr lang="en-US" altLang="en-US" sz="1000" dirty="0"/>
              <a:t>= 99% of children identified to have developmental concerns received and/or were referred to additional services.</a:t>
            </a:r>
          </a:p>
        </p:txBody>
      </p:sp>
    </p:spTree>
    <p:extLst>
      <p:ext uri="{BB962C8B-B14F-4D97-AF65-F5344CB8AC3E}">
        <p14:creationId xmlns:p14="http://schemas.microsoft.com/office/powerpoint/2010/main" val="17819960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DB4C51-4679-4084-829B-F3D2BBF2B97D}" type="slidenum">
              <a:rPr lang="en-US" altLang="en-US"/>
              <a:pPr/>
              <a:t>27</a:t>
            </a:fld>
            <a:endParaRPr lang="en-US" altLang="en-US"/>
          </a:p>
        </p:txBody>
      </p:sp>
      <p:sp>
        <p:nvSpPr>
          <p:cNvPr id="237570" name="Rectangle 2"/>
          <p:cNvSpPr>
            <a:spLocks noGrp="1" noRot="1" noChangeAspect="1" noChangeArrowheads="1" noTextEdit="1"/>
          </p:cNvSpPr>
          <p:nvPr>
            <p:ph type="sldImg"/>
          </p:nvPr>
        </p:nvSpPr>
        <p:spPr>
          <a:ln/>
        </p:spPr>
      </p:sp>
      <p:sp>
        <p:nvSpPr>
          <p:cNvPr id="237571" name="Rectangle 3"/>
          <p:cNvSpPr>
            <a:spLocks noGrp="1" noChangeArrowheads="1"/>
          </p:cNvSpPr>
          <p:nvPr>
            <p:ph type="body" idx="1"/>
          </p:nvPr>
        </p:nvSpPr>
        <p:spPr>
          <a:xfrm>
            <a:off x="701676" y="4464050"/>
            <a:ext cx="5607050" cy="4425950"/>
          </a:xfrm>
        </p:spPr>
        <p:txBody>
          <a:bodyPr/>
          <a:lstStyle/>
          <a:p>
            <a:pPr>
              <a:lnSpc>
                <a:spcPct val="80000"/>
              </a:lnSpc>
            </a:pPr>
            <a:r>
              <a:rPr lang="en-US" altLang="en-US" sz="1000" b="1" u="sng" dirty="0"/>
              <a:t>Key Point</a:t>
            </a:r>
            <a:r>
              <a:rPr lang="en-US" altLang="en-US" sz="1000" dirty="0"/>
              <a:t>: Other indicators of child safety and well-being include absence of substantiated child abuse reports, positive parenting and family functioning and improved mental health for children and youth. The majority of participants are meeting these outcomes.</a:t>
            </a:r>
          </a:p>
          <a:p>
            <a:pPr>
              <a:lnSpc>
                <a:spcPct val="80000"/>
              </a:lnSpc>
            </a:pPr>
            <a:endParaRPr lang="en-US" altLang="en-US" sz="1000" dirty="0"/>
          </a:p>
          <a:p>
            <a:pPr>
              <a:lnSpc>
                <a:spcPct val="80000"/>
              </a:lnSpc>
            </a:pPr>
            <a:r>
              <a:rPr lang="en-US" altLang="en-US" sz="1000" b="1" u="sng" dirty="0"/>
              <a:t>Additional Information/Analysis</a:t>
            </a:r>
          </a:p>
          <a:p>
            <a:pPr>
              <a:lnSpc>
                <a:spcPct val="80000"/>
              </a:lnSpc>
            </a:pPr>
            <a:r>
              <a:rPr lang="en-US" altLang="en-US" sz="1000" b="1" dirty="0"/>
              <a:t>Child Maltreatment </a:t>
            </a:r>
            <a:r>
              <a:rPr lang="en-US" altLang="en-US" sz="1000" dirty="0"/>
              <a:t>is rarely measured because of the difficulty of identifying substantiated cases of abuse and neglect. However, one program that </a:t>
            </a:r>
            <a:r>
              <a:rPr lang="en-US" altLang="en-US" sz="1000" dirty="0" smtClean="0"/>
              <a:t>receives most of </a:t>
            </a:r>
            <a:r>
              <a:rPr lang="en-US" altLang="en-US" sz="1000" dirty="0"/>
              <a:t>its referrals </a:t>
            </a:r>
            <a:r>
              <a:rPr lang="en-US" altLang="en-US" sz="1000" dirty="0" smtClean="0"/>
              <a:t>from </a:t>
            </a:r>
            <a:r>
              <a:rPr lang="en-US" altLang="en-US" sz="1000" dirty="0"/>
              <a:t>the Child Abuse Hotline has the ability to collect those data.</a:t>
            </a:r>
          </a:p>
          <a:p>
            <a:pPr>
              <a:lnSpc>
                <a:spcPct val="80000"/>
              </a:lnSpc>
              <a:buFontTx/>
              <a:buChar char="•"/>
            </a:pPr>
            <a:r>
              <a:rPr lang="en-US" altLang="en-US" sz="1000" dirty="0"/>
              <a:t>82% </a:t>
            </a:r>
            <a:r>
              <a:rPr lang="en-US" altLang="en-US" sz="1000" dirty="0" smtClean="0"/>
              <a:t>(16/17) </a:t>
            </a:r>
            <a:r>
              <a:rPr lang="en-US" altLang="en-US" sz="1000" dirty="0"/>
              <a:t>of families did not have any substantiated child abuse allegations within 6 months of completing services (1 grantee).</a:t>
            </a:r>
          </a:p>
          <a:p>
            <a:pPr>
              <a:lnSpc>
                <a:spcPct val="80000"/>
              </a:lnSpc>
            </a:pPr>
            <a:r>
              <a:rPr lang="en-US" altLang="en-US" sz="1000" b="1" dirty="0" smtClean="0"/>
              <a:t>Parenting </a:t>
            </a:r>
            <a:r>
              <a:rPr lang="en-US" altLang="en-US" sz="1000" b="1" dirty="0"/>
              <a:t>&amp; Family Functioning </a:t>
            </a:r>
            <a:r>
              <a:rPr lang="en-US" altLang="en-US" sz="1000" dirty="0"/>
              <a:t>outcomes are important indicators of child safety and well-being. </a:t>
            </a:r>
          </a:p>
          <a:p>
            <a:pPr>
              <a:lnSpc>
                <a:spcPct val="80000"/>
              </a:lnSpc>
              <a:buFontTx/>
              <a:buChar char="•"/>
            </a:pPr>
            <a:r>
              <a:rPr lang="en-US" altLang="en-US" sz="1000" dirty="0" smtClean="0"/>
              <a:t>82% (133/163) </a:t>
            </a:r>
            <a:r>
              <a:rPr lang="en-US" altLang="en-US" sz="1000" dirty="0"/>
              <a:t>of parents increased social supports </a:t>
            </a:r>
            <a:r>
              <a:rPr lang="en-US" altLang="en-US" sz="1000" dirty="0" smtClean="0"/>
              <a:t>(5 </a:t>
            </a:r>
            <a:r>
              <a:rPr lang="en-US" altLang="en-US" sz="1000" dirty="0"/>
              <a:t>grantees).</a:t>
            </a:r>
          </a:p>
          <a:p>
            <a:pPr>
              <a:lnSpc>
                <a:spcPct val="80000"/>
              </a:lnSpc>
              <a:buFontTx/>
              <a:buChar char="•"/>
            </a:pPr>
            <a:r>
              <a:rPr lang="en-US" altLang="en-US" sz="1000" dirty="0" smtClean="0"/>
              <a:t>86% (206/239) </a:t>
            </a:r>
            <a:r>
              <a:rPr lang="en-US" altLang="en-US" sz="1000" dirty="0"/>
              <a:t>of parents demonstrated appropriate or improved parent-child interactions (6 grantees).</a:t>
            </a:r>
          </a:p>
          <a:p>
            <a:pPr>
              <a:lnSpc>
                <a:spcPct val="80000"/>
              </a:lnSpc>
              <a:buFontTx/>
              <a:buChar char="•"/>
            </a:pPr>
            <a:r>
              <a:rPr lang="en-US" altLang="en-US" sz="1000" dirty="0"/>
              <a:t>90% (</a:t>
            </a:r>
            <a:r>
              <a:rPr lang="en-US" altLang="en-US" sz="1000" dirty="0" smtClean="0"/>
              <a:t>82/91) </a:t>
            </a:r>
            <a:r>
              <a:rPr lang="en-US" altLang="en-US" sz="1000" dirty="0"/>
              <a:t>of parents increased their knowledge of the effect of domestic violence or sex abuse on children (4 grantees).</a:t>
            </a:r>
          </a:p>
          <a:p>
            <a:pPr>
              <a:lnSpc>
                <a:spcPct val="80000"/>
              </a:lnSpc>
              <a:buFontTx/>
              <a:buChar char="•"/>
            </a:pPr>
            <a:r>
              <a:rPr lang="en-US" altLang="en-US" sz="1000" dirty="0"/>
              <a:t>91% (</a:t>
            </a:r>
            <a:r>
              <a:rPr lang="en-US" altLang="en-US" sz="1000" dirty="0" smtClean="0"/>
              <a:t>102/112</a:t>
            </a:r>
            <a:r>
              <a:rPr lang="en-US" altLang="en-US" sz="1000" dirty="0"/>
              <a:t>) of parents increased knowledge of child development and/or ways to manage child behavior </a:t>
            </a:r>
            <a:r>
              <a:rPr lang="en-US" altLang="en-US" sz="1000" dirty="0" smtClean="0"/>
              <a:t>(4 </a:t>
            </a:r>
            <a:r>
              <a:rPr lang="en-US" altLang="en-US" sz="1000" dirty="0"/>
              <a:t>grantees).</a:t>
            </a:r>
          </a:p>
          <a:p>
            <a:pPr>
              <a:lnSpc>
                <a:spcPct val="80000"/>
              </a:lnSpc>
              <a:buFontTx/>
              <a:buChar char="•"/>
            </a:pPr>
            <a:r>
              <a:rPr lang="en-US" altLang="en-US" sz="1000" dirty="0"/>
              <a:t>Approximately </a:t>
            </a:r>
            <a:r>
              <a:rPr lang="en-US" altLang="en-US" sz="1000" dirty="0" smtClean="0"/>
              <a:t>400 </a:t>
            </a:r>
            <a:r>
              <a:rPr lang="en-US" altLang="en-US" sz="1000" dirty="0"/>
              <a:t>families participated in parenting classes or home visiting services and met the participation threshold for outcome measurement. For most home visiting services, outcomes are reported for families that completed at least six months of services. For parenting classes, outcomes are typically reported for participants that attended at least 50% of the parenting sessions, which usually lasted 10-12 </a:t>
            </a:r>
            <a:r>
              <a:rPr lang="en-US" altLang="en-US" sz="1000" dirty="0" smtClean="0"/>
              <a:t>weeks </a:t>
            </a:r>
            <a:r>
              <a:rPr lang="en-US" altLang="en-US" sz="1000" dirty="0"/>
              <a:t>(</a:t>
            </a:r>
            <a:r>
              <a:rPr lang="en-US" altLang="en-US" sz="1000" dirty="0" smtClean="0"/>
              <a:t>10 </a:t>
            </a:r>
            <a:r>
              <a:rPr lang="en-US" altLang="en-US" sz="1000" dirty="0"/>
              <a:t>grantees</a:t>
            </a:r>
            <a:r>
              <a:rPr lang="en-US" altLang="en-US" sz="1000" dirty="0" smtClean="0"/>
              <a:t>).</a:t>
            </a:r>
            <a:endParaRPr lang="en-US" altLang="en-US" sz="1000" dirty="0"/>
          </a:p>
        </p:txBody>
      </p:sp>
    </p:spTree>
    <p:extLst>
      <p:ext uri="{BB962C8B-B14F-4D97-AF65-F5344CB8AC3E}">
        <p14:creationId xmlns:p14="http://schemas.microsoft.com/office/powerpoint/2010/main" val="18633930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3E5CB6-B25B-4A3A-914E-C127C5B46A1C}" type="slidenum">
              <a:rPr lang="en-US" altLang="en-US"/>
              <a:pPr/>
              <a:t>28</a:t>
            </a:fld>
            <a:endParaRPr lang="en-US" altLang="en-US"/>
          </a:p>
        </p:txBody>
      </p:sp>
      <p:sp>
        <p:nvSpPr>
          <p:cNvPr id="240642" name="Rectangle 2"/>
          <p:cNvSpPr>
            <a:spLocks noGrp="1" noRot="1" noChangeAspect="1" noChangeArrowheads="1" noTextEdit="1"/>
          </p:cNvSpPr>
          <p:nvPr>
            <p:ph type="sldImg"/>
          </p:nvPr>
        </p:nvSpPr>
        <p:spPr>
          <a:ln/>
        </p:spPr>
      </p:sp>
      <p:sp>
        <p:nvSpPr>
          <p:cNvPr id="240643" name="Rectangle 3"/>
          <p:cNvSpPr>
            <a:spLocks noGrp="1" noChangeArrowheads="1"/>
          </p:cNvSpPr>
          <p:nvPr>
            <p:ph type="body" idx="1"/>
          </p:nvPr>
        </p:nvSpPr>
        <p:spPr>
          <a:xfrm>
            <a:off x="701676" y="4464050"/>
            <a:ext cx="5607050" cy="4349750"/>
          </a:xfrm>
        </p:spPr>
        <p:txBody>
          <a:bodyPr/>
          <a:lstStyle/>
          <a:p>
            <a:pPr>
              <a:lnSpc>
                <a:spcPct val="90000"/>
              </a:lnSpc>
            </a:pPr>
            <a:r>
              <a:rPr lang="en-US" altLang="en-US" sz="1000" b="1" u="sng" dirty="0"/>
              <a:t>Key Point</a:t>
            </a:r>
            <a:r>
              <a:rPr lang="en-US" altLang="en-US" sz="1000" b="1" dirty="0"/>
              <a:t>: </a:t>
            </a:r>
            <a:r>
              <a:rPr lang="en-US" altLang="en-US" sz="1000" dirty="0"/>
              <a:t>The majority of participants are meeting the outcomes established by grantees that serve birth parents working on reunification; focus on child health; or address school success.</a:t>
            </a:r>
          </a:p>
          <a:p>
            <a:pPr>
              <a:lnSpc>
                <a:spcPct val="90000"/>
              </a:lnSpc>
            </a:pPr>
            <a:endParaRPr lang="en-US" altLang="en-US" sz="1000" dirty="0"/>
          </a:p>
          <a:p>
            <a:pPr>
              <a:lnSpc>
                <a:spcPct val="90000"/>
              </a:lnSpc>
            </a:pPr>
            <a:r>
              <a:rPr lang="en-US" altLang="en-US" sz="1000" b="1" u="sng" dirty="0"/>
              <a:t>Additional Information/Analysis</a:t>
            </a:r>
          </a:p>
          <a:p>
            <a:pPr>
              <a:lnSpc>
                <a:spcPct val="90000"/>
              </a:lnSpc>
            </a:pPr>
            <a:r>
              <a:rPr lang="en-US" altLang="en-US" sz="1000" b="1" dirty="0"/>
              <a:t>Parenting </a:t>
            </a:r>
            <a:r>
              <a:rPr lang="en-US" altLang="en-US" sz="1000" dirty="0"/>
              <a:t>outcomes are an important indicator of child safety and well-being for families that have been reunified or are working toward reunification.</a:t>
            </a:r>
          </a:p>
          <a:p>
            <a:pPr>
              <a:lnSpc>
                <a:spcPct val="90000"/>
              </a:lnSpc>
              <a:buFontTx/>
              <a:buChar char="•"/>
            </a:pPr>
            <a:r>
              <a:rPr lang="en-US" altLang="en-US" sz="1000" dirty="0" smtClean="0"/>
              <a:t>91% (30/33) </a:t>
            </a:r>
            <a:r>
              <a:rPr lang="en-US" altLang="en-US" sz="1000" dirty="0"/>
              <a:t>of birth parents met parenting </a:t>
            </a:r>
            <a:r>
              <a:rPr lang="en-US" altLang="en-US" sz="1000" dirty="0" smtClean="0"/>
              <a:t>goals</a:t>
            </a:r>
            <a:r>
              <a:rPr lang="en-US" altLang="en-US" sz="1000" baseline="0" dirty="0" smtClean="0"/>
              <a:t> (2 grantees).</a:t>
            </a:r>
            <a:endParaRPr lang="en-US" altLang="en-US" sz="1000" dirty="0"/>
          </a:p>
          <a:p>
            <a:pPr>
              <a:lnSpc>
                <a:spcPct val="90000"/>
              </a:lnSpc>
            </a:pPr>
            <a:r>
              <a:rPr lang="en-US" altLang="en-US" sz="1000" b="1" dirty="0"/>
              <a:t>Child Maltreatment </a:t>
            </a:r>
            <a:r>
              <a:rPr lang="en-US" altLang="en-US" sz="1000" dirty="0"/>
              <a:t>is measured as an outcome for the foster care programs that provide services to birth families that reunify after enrolling in the program. These data are obtained directly from DHS child welfare.</a:t>
            </a:r>
          </a:p>
          <a:p>
            <a:pPr>
              <a:lnSpc>
                <a:spcPct val="90000"/>
              </a:lnSpc>
              <a:buFontTx/>
              <a:buChar char="•"/>
            </a:pPr>
            <a:r>
              <a:rPr lang="en-US" altLang="en-US" sz="1000" dirty="0" smtClean="0"/>
              <a:t>97% (38/39) </a:t>
            </a:r>
            <a:r>
              <a:rPr lang="en-US" altLang="en-US" sz="1000" dirty="0"/>
              <a:t>of reunified families did not have any substantiated child abuse allegations within 6 months of reunification (3 grantees).</a:t>
            </a:r>
          </a:p>
          <a:p>
            <a:pPr>
              <a:lnSpc>
                <a:spcPct val="90000"/>
              </a:lnSpc>
            </a:pPr>
            <a:r>
              <a:rPr lang="en-US" altLang="en-US" sz="1000" b="1" dirty="0"/>
              <a:t>Child Health </a:t>
            </a:r>
            <a:r>
              <a:rPr lang="en-US" altLang="en-US" sz="1000" dirty="0"/>
              <a:t>studies show that children in foster care have a higher prevalence of physical, developmental, dental, and behavioral health conditions than any other group of children. Research also indicates that many lack adequate or appropriate health care while in foster care. </a:t>
            </a:r>
          </a:p>
          <a:p>
            <a:pPr>
              <a:lnSpc>
                <a:spcPct val="90000"/>
              </a:lnSpc>
              <a:buFontTx/>
              <a:buChar char="•"/>
            </a:pPr>
            <a:r>
              <a:rPr lang="en-US" altLang="en-US" sz="1000" dirty="0" smtClean="0"/>
              <a:t>85% (44/52) </a:t>
            </a:r>
            <a:r>
              <a:rPr lang="en-US" altLang="en-US" sz="1000" dirty="0"/>
              <a:t>of children with identified health and wellness needs were referred to and accessed services within 6 months of referral (1 grantee).</a:t>
            </a:r>
          </a:p>
          <a:p>
            <a:pPr>
              <a:lnSpc>
                <a:spcPct val="90000"/>
              </a:lnSpc>
            </a:pPr>
            <a:r>
              <a:rPr lang="en-US" altLang="en-US" sz="1000" b="1" dirty="0"/>
              <a:t>School Success</a:t>
            </a:r>
            <a:r>
              <a:rPr lang="en-US" altLang="en-US" sz="1000" dirty="0"/>
              <a:t> is an important indicator of overall success of children in foster care. Research suggests that children in foster care tend to be less engaged in school and have lower school achievement and educational attainment than do other children. </a:t>
            </a:r>
          </a:p>
          <a:p>
            <a:pPr>
              <a:lnSpc>
                <a:spcPct val="90000"/>
              </a:lnSpc>
              <a:buFontTx/>
              <a:buChar char="•"/>
            </a:pPr>
            <a:r>
              <a:rPr lang="en-US" altLang="en-US" sz="1000" dirty="0" smtClean="0"/>
              <a:t>100% (33/33) </a:t>
            </a:r>
            <a:r>
              <a:rPr lang="en-US" altLang="en-US" sz="1000" dirty="0"/>
              <a:t>of youth improved their attitude/connection/engagement to school/learning </a:t>
            </a:r>
            <a:r>
              <a:rPr lang="en-US" altLang="en-US" sz="1000" dirty="0" smtClean="0"/>
              <a:t>(1 grantee).</a:t>
            </a:r>
            <a:endParaRPr lang="en-US" altLang="en-US" sz="1000" dirty="0"/>
          </a:p>
          <a:p>
            <a:pPr>
              <a:lnSpc>
                <a:spcPct val="90000"/>
              </a:lnSpc>
              <a:buFontTx/>
              <a:buChar char="•"/>
            </a:pPr>
            <a:r>
              <a:rPr lang="en-US" altLang="en-US" sz="1000" dirty="0" smtClean="0"/>
              <a:t>89% (58/65) </a:t>
            </a:r>
            <a:r>
              <a:rPr lang="en-US" altLang="en-US" sz="1000" dirty="0"/>
              <a:t>of youth improved school stability (2 grantees).</a:t>
            </a:r>
          </a:p>
          <a:p>
            <a:pPr>
              <a:lnSpc>
                <a:spcPct val="90000"/>
              </a:lnSpc>
              <a:buFontTx/>
              <a:buChar char="•"/>
            </a:pPr>
            <a:r>
              <a:rPr lang="en-US" altLang="en-US" sz="1000" dirty="0" smtClean="0"/>
              <a:t>87% </a:t>
            </a:r>
            <a:r>
              <a:rPr lang="en-US" altLang="en-US" sz="1000" dirty="0"/>
              <a:t>(</a:t>
            </a:r>
            <a:r>
              <a:rPr lang="en-US" altLang="en-US" sz="1000" dirty="0" smtClean="0"/>
              <a:t>41/47) </a:t>
            </a:r>
            <a:r>
              <a:rPr lang="en-US" altLang="en-US" sz="1000" dirty="0"/>
              <a:t>of youth improved school behavior (1 grantee).</a:t>
            </a:r>
          </a:p>
          <a:p>
            <a:pPr>
              <a:lnSpc>
                <a:spcPct val="90000"/>
              </a:lnSpc>
              <a:buFontTx/>
              <a:buChar char="•"/>
            </a:pPr>
            <a:r>
              <a:rPr lang="en-US" altLang="en-US" sz="1000" dirty="0" smtClean="0"/>
              <a:t>88% </a:t>
            </a:r>
            <a:r>
              <a:rPr lang="en-US" altLang="en-US" sz="1000" dirty="0"/>
              <a:t>(</a:t>
            </a:r>
            <a:r>
              <a:rPr lang="en-US" altLang="en-US" sz="1000" dirty="0" smtClean="0"/>
              <a:t>53/60) </a:t>
            </a:r>
            <a:r>
              <a:rPr lang="en-US" altLang="en-US" sz="1000" dirty="0"/>
              <a:t>of youth improved academic achievement (1 grantee).</a:t>
            </a:r>
          </a:p>
        </p:txBody>
      </p:sp>
    </p:spTree>
    <p:extLst>
      <p:ext uri="{BB962C8B-B14F-4D97-AF65-F5344CB8AC3E}">
        <p14:creationId xmlns:p14="http://schemas.microsoft.com/office/powerpoint/2010/main" val="3115825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D72482-D156-4656-9F09-DC0AFDE5E018}" type="slidenum">
              <a:rPr lang="en-US" altLang="en-US"/>
              <a:pPr/>
              <a:t>29</a:t>
            </a:fld>
            <a:endParaRPr lang="en-US" altLang="en-US"/>
          </a:p>
        </p:txBody>
      </p:sp>
      <p:sp>
        <p:nvSpPr>
          <p:cNvPr id="216066" name="Rectangle 2"/>
          <p:cNvSpPr>
            <a:spLocks noGrp="1" noRot="1" noChangeAspect="1" noChangeArrowheads="1" noTextEdit="1"/>
          </p:cNvSpPr>
          <p:nvPr>
            <p:ph type="sldImg"/>
          </p:nvPr>
        </p:nvSpPr>
        <p:spPr>
          <a:xfrm>
            <a:off x="1157288" y="704850"/>
            <a:ext cx="4699000" cy="3524250"/>
          </a:xfrm>
          <a:ln/>
        </p:spPr>
      </p:sp>
      <p:sp>
        <p:nvSpPr>
          <p:cNvPr id="216067" name="Rectangle 3"/>
          <p:cNvSpPr>
            <a:spLocks noGrp="1" noChangeArrowheads="1"/>
          </p:cNvSpPr>
          <p:nvPr>
            <p:ph type="body" idx="1"/>
          </p:nvPr>
        </p:nvSpPr>
        <p:spPr/>
        <p:txBody>
          <a:bodyPr/>
          <a:lstStyle/>
          <a:p>
            <a:r>
              <a:rPr lang="en-US" altLang="en-US" sz="1000" b="1" u="sng" dirty="0"/>
              <a:t>Key Point</a:t>
            </a:r>
            <a:r>
              <a:rPr lang="en-US" altLang="en-US" sz="1000" dirty="0"/>
              <a:t>: After-school and mentoring program participants show good school attendance considering the risk level served (78% eligible for free or reduced priced lunch program), and three quarters of the youth with serious referrals avoided behavior referrals while participating in Levy funded programs.</a:t>
            </a:r>
          </a:p>
          <a:p>
            <a:endParaRPr lang="en-US" altLang="en-US" sz="1000" dirty="0"/>
          </a:p>
          <a:p>
            <a:r>
              <a:rPr lang="en-US" altLang="en-US" sz="1000" b="1" u="sng" dirty="0"/>
              <a:t>Additional Information</a:t>
            </a:r>
          </a:p>
          <a:p>
            <a:pPr>
              <a:buFontTx/>
              <a:buChar char="•"/>
            </a:pPr>
            <a:r>
              <a:rPr lang="en-US" altLang="en-US" sz="1000" dirty="0"/>
              <a:t>Research on chronic absenteeism suggests that students attending fewer than 90% of school days are at elevated academic risk, and some recent research suggests students need to attend 95% of school days to achieve academically.</a:t>
            </a:r>
          </a:p>
          <a:p>
            <a:pPr>
              <a:buFontTx/>
              <a:buChar char="•"/>
            </a:pPr>
            <a:r>
              <a:rPr lang="en-US" altLang="en-US" sz="1000" dirty="0"/>
              <a:t>The percentages of program participants attending 90% of school days and reducing serious behavior referrals have been stable for the past three years.</a:t>
            </a:r>
          </a:p>
          <a:p>
            <a:endParaRPr lang="en-US" altLang="en-US" sz="1000" b="1" u="sng" dirty="0"/>
          </a:p>
          <a:p>
            <a:r>
              <a:rPr lang="en-US" altLang="en-US" sz="1000" b="1" u="sng" dirty="0"/>
              <a:t>Data Details</a:t>
            </a:r>
          </a:p>
          <a:p>
            <a:pPr>
              <a:buFontTx/>
              <a:buChar char="•"/>
            </a:pPr>
            <a:r>
              <a:rPr lang="en-US" altLang="en-US" sz="1000" dirty="0"/>
              <a:t>Attendance outcome: </a:t>
            </a:r>
            <a:r>
              <a:rPr lang="en-US" altLang="en-US" sz="1000" dirty="0" smtClean="0"/>
              <a:t>3297/4019 = 82%; 22 </a:t>
            </a:r>
            <a:r>
              <a:rPr lang="en-US" altLang="en-US" sz="1000" dirty="0"/>
              <a:t>programs reporting.</a:t>
            </a:r>
          </a:p>
          <a:p>
            <a:pPr>
              <a:buFontTx/>
              <a:buChar char="•"/>
            </a:pPr>
            <a:r>
              <a:rPr lang="en-US" altLang="en-US" sz="1000" dirty="0"/>
              <a:t>Behavior Outcome:  </a:t>
            </a:r>
            <a:r>
              <a:rPr lang="en-US" altLang="en-US" sz="1000" dirty="0" smtClean="0"/>
              <a:t>223/285 = 78%; 22 </a:t>
            </a:r>
            <a:r>
              <a:rPr lang="en-US" altLang="en-US" sz="1000" dirty="0"/>
              <a:t>programs reporting.</a:t>
            </a:r>
          </a:p>
          <a:p>
            <a:pPr>
              <a:buFontTx/>
              <a:buChar char="•"/>
            </a:pPr>
            <a:endParaRPr lang="en-US" altLang="en-US" sz="1000" dirty="0"/>
          </a:p>
          <a:p>
            <a:pPr>
              <a:buFontTx/>
              <a:buChar char="•"/>
            </a:pPr>
            <a:endParaRPr lang="en-US" altLang="en-US" dirty="0"/>
          </a:p>
        </p:txBody>
      </p:sp>
    </p:spTree>
    <p:extLst>
      <p:ext uri="{BB962C8B-B14F-4D97-AF65-F5344CB8AC3E}">
        <p14:creationId xmlns:p14="http://schemas.microsoft.com/office/powerpoint/2010/main" val="3085403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23A459-0D83-44C6-826B-A4998C8B697D}" type="slidenum">
              <a:rPr lang="en-US" altLang="en-US"/>
              <a:pPr/>
              <a:t>3</a:t>
            </a:fld>
            <a:endParaRPr lang="en-US" altLang="en-US"/>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r>
              <a:rPr lang="en-US" altLang="en-US" dirty="0"/>
              <a:t>All data is from the </a:t>
            </a:r>
            <a:r>
              <a:rPr lang="en-US" altLang="en-US" dirty="0" smtClean="0"/>
              <a:t>2012/2013 </a:t>
            </a:r>
            <a:r>
              <a:rPr lang="en-US" altLang="en-US" dirty="0"/>
              <a:t>fiscal year.</a:t>
            </a:r>
          </a:p>
        </p:txBody>
      </p:sp>
    </p:spTree>
    <p:extLst>
      <p:ext uri="{BB962C8B-B14F-4D97-AF65-F5344CB8AC3E}">
        <p14:creationId xmlns:p14="http://schemas.microsoft.com/office/powerpoint/2010/main" val="9325618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A43DF6-8BB9-43B0-9771-A02D8EA02B9A}" type="slidenum">
              <a:rPr lang="en-US" altLang="en-US"/>
              <a:pPr/>
              <a:t>30</a:t>
            </a:fld>
            <a:endParaRPr lang="en-US" altLang="en-US"/>
          </a:p>
        </p:txBody>
      </p:sp>
      <p:sp>
        <p:nvSpPr>
          <p:cNvPr id="218114" name="Rectangle 2"/>
          <p:cNvSpPr>
            <a:spLocks noGrp="1" noRot="1" noChangeAspect="1" noChangeArrowheads="1" noTextEdit="1"/>
          </p:cNvSpPr>
          <p:nvPr>
            <p:ph type="sldImg"/>
          </p:nvPr>
        </p:nvSpPr>
        <p:spPr>
          <a:xfrm>
            <a:off x="1157288" y="704850"/>
            <a:ext cx="4699000" cy="3524250"/>
          </a:xfrm>
          <a:ln/>
        </p:spPr>
      </p:sp>
      <p:sp>
        <p:nvSpPr>
          <p:cNvPr id="218115" name="Rectangle 3"/>
          <p:cNvSpPr>
            <a:spLocks noGrp="1" noChangeArrowheads="1"/>
          </p:cNvSpPr>
          <p:nvPr>
            <p:ph type="body" idx="1"/>
          </p:nvPr>
        </p:nvSpPr>
        <p:spPr/>
        <p:txBody>
          <a:bodyPr/>
          <a:lstStyle/>
          <a:p>
            <a:pPr>
              <a:lnSpc>
                <a:spcPct val="80000"/>
              </a:lnSpc>
            </a:pPr>
            <a:r>
              <a:rPr lang="en-US" altLang="en-US" sz="1000" b="1" u="sng" dirty="0"/>
              <a:t>Key Point</a:t>
            </a:r>
            <a:r>
              <a:rPr lang="en-US" altLang="en-US" sz="1000" dirty="0"/>
              <a:t>:  Participants in Levy after-school and mentoring programs lag in meeting reading and math benchmarks as compared to the districts as a whole.</a:t>
            </a:r>
          </a:p>
          <a:p>
            <a:pPr>
              <a:lnSpc>
                <a:spcPct val="80000"/>
              </a:lnSpc>
            </a:pPr>
            <a:endParaRPr lang="en-US" altLang="en-US" sz="1000" dirty="0"/>
          </a:p>
          <a:p>
            <a:pPr>
              <a:lnSpc>
                <a:spcPct val="80000"/>
              </a:lnSpc>
            </a:pPr>
            <a:r>
              <a:rPr lang="en-US" altLang="en-US" sz="1000" b="1" u="sng" dirty="0"/>
              <a:t>Additional Information/Analysis</a:t>
            </a:r>
          </a:p>
          <a:p>
            <a:pPr>
              <a:lnSpc>
                <a:spcPct val="80000"/>
              </a:lnSpc>
              <a:buFontTx/>
              <a:buChar char="•"/>
            </a:pPr>
            <a:r>
              <a:rPr lang="en-US" altLang="en-US" sz="1000" dirty="0"/>
              <a:t>Likely reason for differing levels of achievement is that most PCL programs are targeting low income, minority students with academic challenges.</a:t>
            </a:r>
          </a:p>
          <a:p>
            <a:pPr>
              <a:lnSpc>
                <a:spcPct val="80000"/>
              </a:lnSpc>
              <a:buFontTx/>
              <a:buChar char="•"/>
            </a:pPr>
            <a:r>
              <a:rPr lang="en-US" altLang="en-US" sz="1000" dirty="0"/>
              <a:t>Combined districts refers to the aggregate achievement data for the 5 school districts with schools in the City of Portland (PPS, David Douglas, Parkrose, Centennial and Reynolds).  Centennial and Reynolds data includes students who do not reside in the City of Portland.</a:t>
            </a:r>
          </a:p>
          <a:p>
            <a:pPr>
              <a:lnSpc>
                <a:spcPct val="80000"/>
              </a:lnSpc>
              <a:buFontTx/>
              <a:buChar char="•"/>
            </a:pPr>
            <a:r>
              <a:rPr lang="en-US" altLang="en-US" sz="1000" dirty="0"/>
              <a:t>The score required to meet state benchmarks in reading was raised substantially between the 10/11 school year and the 11/12 school year which has resulted in significantly fewer youth meeting those benchmarks in all school districts in the </a:t>
            </a:r>
            <a:r>
              <a:rPr lang="en-US" altLang="en-US" sz="1000" dirty="0" smtClean="0"/>
              <a:t>city as compared with earlier years.</a:t>
            </a:r>
            <a:endParaRPr lang="en-US" altLang="en-US" sz="1000" dirty="0"/>
          </a:p>
          <a:p>
            <a:pPr>
              <a:lnSpc>
                <a:spcPct val="80000"/>
              </a:lnSpc>
              <a:buFontTx/>
              <a:buChar char="•"/>
            </a:pPr>
            <a:endParaRPr lang="en-US" altLang="en-US" sz="1000" dirty="0"/>
          </a:p>
          <a:p>
            <a:pPr>
              <a:lnSpc>
                <a:spcPct val="80000"/>
              </a:lnSpc>
            </a:pPr>
            <a:r>
              <a:rPr lang="en-US" altLang="en-US" sz="1000" b="1" u="sng" dirty="0"/>
              <a:t>Data Details</a:t>
            </a:r>
          </a:p>
          <a:p>
            <a:pPr>
              <a:lnSpc>
                <a:spcPct val="80000"/>
              </a:lnSpc>
              <a:buFontTx/>
              <a:buChar char="•"/>
            </a:pPr>
            <a:r>
              <a:rPr lang="en-US" altLang="en-US" sz="1000" dirty="0"/>
              <a:t>Meet/Exceed Reading Standards: </a:t>
            </a:r>
            <a:r>
              <a:rPr lang="en-US" altLang="en-US" sz="1000" dirty="0" smtClean="0"/>
              <a:t>1432/2615 = 54.8%;</a:t>
            </a:r>
            <a:r>
              <a:rPr lang="en-US" altLang="en-US" sz="1000" baseline="0" dirty="0" smtClean="0"/>
              <a:t> </a:t>
            </a:r>
            <a:r>
              <a:rPr lang="en-US" altLang="en-US" sz="1000" dirty="0" smtClean="0"/>
              <a:t>22 programs </a:t>
            </a:r>
            <a:r>
              <a:rPr lang="en-US" altLang="en-US" sz="1000" dirty="0"/>
              <a:t>reporting.</a:t>
            </a:r>
          </a:p>
          <a:p>
            <a:pPr>
              <a:lnSpc>
                <a:spcPct val="80000"/>
              </a:lnSpc>
              <a:buFontTx/>
              <a:buChar char="•"/>
            </a:pPr>
            <a:r>
              <a:rPr lang="en-US" altLang="en-US" sz="1000" dirty="0"/>
              <a:t>Meet/Exceed Math Standards: </a:t>
            </a:r>
            <a:r>
              <a:rPr lang="en-US" altLang="en-US" sz="1000" dirty="0" smtClean="0"/>
              <a:t>1242/2631 = 47.2%; 22 </a:t>
            </a:r>
            <a:r>
              <a:rPr lang="en-US" altLang="en-US" sz="1000" dirty="0"/>
              <a:t>programs reporting.</a:t>
            </a:r>
          </a:p>
          <a:p>
            <a:pPr>
              <a:lnSpc>
                <a:spcPct val="80000"/>
              </a:lnSpc>
            </a:pPr>
            <a:endParaRPr lang="en-US" altLang="en-US" sz="1000" b="1" u="sng" dirty="0"/>
          </a:p>
          <a:p>
            <a:pPr>
              <a:lnSpc>
                <a:spcPct val="80000"/>
              </a:lnSpc>
            </a:pPr>
            <a:r>
              <a:rPr lang="en-US" altLang="en-US" sz="1000" b="1" u="sng" dirty="0"/>
              <a:t>Additional Achievement Data</a:t>
            </a:r>
          </a:p>
          <a:p>
            <a:pPr>
              <a:lnSpc>
                <a:spcPct val="80000"/>
              </a:lnSpc>
            </a:pPr>
            <a:r>
              <a:rPr lang="en-US" altLang="en-US" sz="1000" b="1" dirty="0" smtClean="0"/>
              <a:t>32.2%</a:t>
            </a:r>
            <a:r>
              <a:rPr lang="en-US" altLang="en-US" sz="1000" dirty="0" smtClean="0"/>
              <a:t> </a:t>
            </a:r>
            <a:r>
              <a:rPr lang="en-US" altLang="en-US" sz="1000" dirty="0"/>
              <a:t>of program participants who did not meet </a:t>
            </a:r>
            <a:r>
              <a:rPr lang="en-US" altLang="en-US" sz="1000" b="1" dirty="0"/>
              <a:t>reading</a:t>
            </a:r>
            <a:r>
              <a:rPr lang="en-US" altLang="en-US" sz="1000" dirty="0"/>
              <a:t> benchmarks in </a:t>
            </a:r>
            <a:r>
              <a:rPr lang="en-US" altLang="en-US" sz="1000" dirty="0" smtClean="0"/>
              <a:t>11/12 </a:t>
            </a:r>
            <a:r>
              <a:rPr lang="en-US" altLang="en-US" sz="1000" dirty="0"/>
              <a:t>moved to a higher performance category in </a:t>
            </a:r>
            <a:r>
              <a:rPr lang="en-US" altLang="en-US" sz="1000" dirty="0" smtClean="0"/>
              <a:t>12/13.</a:t>
            </a:r>
            <a:endParaRPr lang="en-US" altLang="en-US" sz="1000" dirty="0"/>
          </a:p>
          <a:p>
            <a:pPr>
              <a:lnSpc>
                <a:spcPct val="80000"/>
              </a:lnSpc>
            </a:pPr>
            <a:r>
              <a:rPr lang="en-US" altLang="en-US" sz="1000" b="1" dirty="0" smtClean="0"/>
              <a:t>30.3%</a:t>
            </a:r>
            <a:r>
              <a:rPr lang="en-US" altLang="en-US" sz="1000" dirty="0" smtClean="0"/>
              <a:t> </a:t>
            </a:r>
            <a:r>
              <a:rPr lang="en-US" altLang="en-US" sz="1000" dirty="0"/>
              <a:t>of program participants who did not meet benchmarks in </a:t>
            </a:r>
            <a:r>
              <a:rPr lang="en-US" altLang="en-US" sz="1000" b="1" dirty="0"/>
              <a:t>math</a:t>
            </a:r>
            <a:r>
              <a:rPr lang="en-US" altLang="en-US" sz="1000" dirty="0"/>
              <a:t> in </a:t>
            </a:r>
            <a:r>
              <a:rPr lang="en-US" altLang="en-US" sz="1000" dirty="0" smtClean="0"/>
              <a:t>11/12 </a:t>
            </a:r>
            <a:r>
              <a:rPr lang="en-US" altLang="en-US" sz="1000" dirty="0"/>
              <a:t>moved to a higher performance category in </a:t>
            </a:r>
            <a:r>
              <a:rPr lang="en-US" altLang="en-US" sz="1000" dirty="0" smtClean="0"/>
              <a:t>12/13.</a:t>
            </a:r>
            <a:endParaRPr lang="en-US" altLang="en-US" sz="1000" dirty="0"/>
          </a:p>
          <a:p>
            <a:pPr>
              <a:lnSpc>
                <a:spcPct val="80000"/>
              </a:lnSpc>
            </a:pPr>
            <a:r>
              <a:rPr lang="en-US" altLang="en-US" sz="1000" dirty="0"/>
              <a:t>Performance categories were as follows: very low, low, nearly meets, meets, exceeds.</a:t>
            </a:r>
          </a:p>
          <a:p>
            <a:pPr>
              <a:lnSpc>
                <a:spcPct val="80000"/>
              </a:lnSpc>
            </a:pPr>
            <a:endParaRPr lang="en-US" altLang="en-US" sz="1000" b="1" u="sng" dirty="0"/>
          </a:p>
          <a:p>
            <a:pPr>
              <a:lnSpc>
                <a:spcPct val="80000"/>
              </a:lnSpc>
            </a:pPr>
            <a:r>
              <a:rPr lang="en-US" altLang="en-US" sz="1000" b="1" u="sng" dirty="0"/>
              <a:t>Data Details</a:t>
            </a:r>
          </a:p>
          <a:p>
            <a:pPr>
              <a:lnSpc>
                <a:spcPct val="80000"/>
              </a:lnSpc>
              <a:buFontTx/>
              <a:buChar char="•"/>
            </a:pPr>
            <a:r>
              <a:rPr lang="en-US" altLang="en-US" sz="1000" dirty="0"/>
              <a:t>Reading Outcome: </a:t>
            </a:r>
            <a:r>
              <a:rPr lang="en-US" altLang="en-US" sz="1000" dirty="0" smtClean="0"/>
              <a:t>311/966 = 32.2%; 22</a:t>
            </a:r>
            <a:r>
              <a:rPr lang="en-US" altLang="en-US" sz="1000" baseline="0" dirty="0" smtClean="0"/>
              <a:t> </a:t>
            </a:r>
            <a:r>
              <a:rPr lang="en-US" altLang="en-US" sz="1000" dirty="0" smtClean="0"/>
              <a:t>programs </a:t>
            </a:r>
            <a:r>
              <a:rPr lang="en-US" altLang="en-US" sz="1000" dirty="0"/>
              <a:t>reporting.</a:t>
            </a:r>
          </a:p>
          <a:p>
            <a:pPr>
              <a:lnSpc>
                <a:spcPct val="80000"/>
              </a:lnSpc>
              <a:buFontTx/>
              <a:buChar char="•"/>
            </a:pPr>
            <a:r>
              <a:rPr lang="en-US" altLang="en-US" sz="1000" dirty="0"/>
              <a:t>Math Outcome: </a:t>
            </a:r>
            <a:r>
              <a:rPr lang="en-US" altLang="en-US" sz="1000" dirty="0" smtClean="0"/>
              <a:t>361/1191 = 30.3%; 22 programs </a:t>
            </a:r>
            <a:r>
              <a:rPr lang="en-US" altLang="en-US" sz="1000" dirty="0"/>
              <a:t>reporting.</a:t>
            </a:r>
          </a:p>
          <a:p>
            <a:pPr>
              <a:lnSpc>
                <a:spcPct val="80000"/>
              </a:lnSpc>
            </a:pPr>
            <a:endParaRPr lang="en-US" altLang="en-US" sz="1000" dirty="0"/>
          </a:p>
          <a:p>
            <a:pPr>
              <a:lnSpc>
                <a:spcPct val="80000"/>
              </a:lnSpc>
            </a:pPr>
            <a:endParaRPr lang="en-US" altLang="en-US" sz="1000" b="1" u="sng" dirty="0"/>
          </a:p>
          <a:p>
            <a:pPr>
              <a:lnSpc>
                <a:spcPct val="80000"/>
              </a:lnSpc>
            </a:pPr>
            <a:endParaRPr lang="en-US" altLang="en-US" sz="1000" b="1" u="sng" dirty="0"/>
          </a:p>
          <a:p>
            <a:pPr>
              <a:lnSpc>
                <a:spcPct val="80000"/>
              </a:lnSpc>
            </a:pPr>
            <a:endParaRPr lang="en-US" altLang="en-US" sz="1000" b="1" u="sng" dirty="0"/>
          </a:p>
          <a:p>
            <a:pPr>
              <a:lnSpc>
                <a:spcPct val="80000"/>
              </a:lnSpc>
            </a:pPr>
            <a:endParaRPr lang="en-US" altLang="en-US" sz="1000" dirty="0"/>
          </a:p>
        </p:txBody>
      </p:sp>
    </p:spTree>
    <p:extLst>
      <p:ext uri="{BB962C8B-B14F-4D97-AF65-F5344CB8AC3E}">
        <p14:creationId xmlns:p14="http://schemas.microsoft.com/office/powerpoint/2010/main" val="4746655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6758A6-C68F-4878-89F0-61D7E84090C6}" type="slidenum">
              <a:rPr lang="en-US" altLang="en-US"/>
              <a:pPr/>
              <a:t>31</a:t>
            </a:fld>
            <a:endParaRPr lang="en-US" altLang="en-US"/>
          </a:p>
        </p:txBody>
      </p:sp>
      <p:sp>
        <p:nvSpPr>
          <p:cNvPr id="220162" name="Rectangle 2"/>
          <p:cNvSpPr>
            <a:spLocks noGrp="1" noRot="1" noChangeAspect="1" noChangeArrowheads="1" noTextEdit="1"/>
          </p:cNvSpPr>
          <p:nvPr>
            <p:ph type="sldImg"/>
          </p:nvPr>
        </p:nvSpPr>
        <p:spPr>
          <a:xfrm>
            <a:off x="1157288" y="704850"/>
            <a:ext cx="4699000" cy="3524250"/>
          </a:xfrm>
          <a:ln/>
        </p:spPr>
      </p:sp>
      <p:sp>
        <p:nvSpPr>
          <p:cNvPr id="220163" name="Rectangle 3"/>
          <p:cNvSpPr>
            <a:spLocks noGrp="1" noChangeArrowheads="1"/>
          </p:cNvSpPr>
          <p:nvPr>
            <p:ph type="body" idx="1"/>
          </p:nvPr>
        </p:nvSpPr>
        <p:spPr/>
        <p:txBody>
          <a:bodyPr/>
          <a:lstStyle/>
          <a:p>
            <a:r>
              <a:rPr lang="en-US" altLang="en-US" sz="1000" b="1" u="sng" dirty="0"/>
              <a:t>Key Point</a:t>
            </a:r>
            <a:r>
              <a:rPr lang="en-US" altLang="en-US" sz="1000" dirty="0"/>
              <a:t>:  Program participants demonstrated positive outcomes in key areas linked to school and life success.</a:t>
            </a:r>
          </a:p>
          <a:p>
            <a:pPr>
              <a:buFontTx/>
              <a:buChar char="•"/>
            </a:pPr>
            <a:endParaRPr lang="en-US" altLang="en-US" sz="1000" dirty="0"/>
          </a:p>
          <a:p>
            <a:r>
              <a:rPr lang="en-US" altLang="en-US" sz="1000" b="1" u="sng" dirty="0" smtClean="0"/>
              <a:t>Data </a:t>
            </a:r>
            <a:r>
              <a:rPr lang="en-US" altLang="en-US" sz="1000" b="1" u="sng" dirty="0"/>
              <a:t>Details</a:t>
            </a:r>
          </a:p>
          <a:p>
            <a:pPr>
              <a:buFontTx/>
              <a:buChar char="•"/>
            </a:pPr>
            <a:r>
              <a:rPr lang="en-US" altLang="en-US" sz="1000" dirty="0"/>
              <a:t>Self confidence:  </a:t>
            </a:r>
            <a:r>
              <a:rPr lang="en-US" altLang="en-US" sz="1000" dirty="0" smtClean="0"/>
              <a:t>1329/1600 </a:t>
            </a:r>
            <a:r>
              <a:rPr lang="en-US" altLang="en-US" sz="1000" dirty="0"/>
              <a:t>= </a:t>
            </a:r>
            <a:r>
              <a:rPr lang="en-US" altLang="en-US" sz="1000" dirty="0" smtClean="0"/>
              <a:t>83%; 9 </a:t>
            </a:r>
            <a:r>
              <a:rPr lang="en-US" altLang="en-US" sz="1000" dirty="0"/>
              <a:t>programs reporting.</a:t>
            </a:r>
          </a:p>
          <a:p>
            <a:pPr>
              <a:buFontTx/>
              <a:buChar char="•"/>
            </a:pPr>
            <a:r>
              <a:rPr lang="en-US" altLang="en-US" sz="1000" dirty="0"/>
              <a:t>Increased positive social behaviors:  </a:t>
            </a:r>
            <a:r>
              <a:rPr lang="en-US" altLang="en-US" sz="1000" dirty="0" smtClean="0"/>
              <a:t>1019/1344 = 76%; 8 </a:t>
            </a:r>
            <a:r>
              <a:rPr lang="en-US" altLang="en-US" sz="1000" dirty="0"/>
              <a:t>programs reporting.</a:t>
            </a:r>
          </a:p>
          <a:p>
            <a:pPr>
              <a:buFontTx/>
              <a:buChar char="•"/>
            </a:pPr>
            <a:r>
              <a:rPr lang="en-US" altLang="en-US" sz="1000" dirty="0"/>
              <a:t>Improved attitude toward or connection to school: </a:t>
            </a:r>
            <a:r>
              <a:rPr lang="en-US" altLang="en-US" sz="1000" dirty="0" smtClean="0"/>
              <a:t>562/627 </a:t>
            </a:r>
            <a:r>
              <a:rPr lang="en-US" altLang="en-US" sz="1000" dirty="0"/>
              <a:t>= </a:t>
            </a:r>
            <a:r>
              <a:rPr lang="en-US" altLang="en-US" sz="1000" dirty="0" smtClean="0"/>
              <a:t>90%; 10 </a:t>
            </a:r>
            <a:r>
              <a:rPr lang="en-US" altLang="en-US" sz="1000" dirty="0"/>
              <a:t>programs reporting.</a:t>
            </a:r>
          </a:p>
          <a:p>
            <a:pPr>
              <a:buFontTx/>
              <a:buChar char="•"/>
            </a:pPr>
            <a:r>
              <a:rPr lang="en-US" altLang="en-US" sz="1000" dirty="0"/>
              <a:t>Regular or improved homework completion: </a:t>
            </a:r>
            <a:r>
              <a:rPr lang="en-US" altLang="en-US" sz="1000" dirty="0" smtClean="0"/>
              <a:t>612/895 </a:t>
            </a:r>
            <a:r>
              <a:rPr lang="en-US" altLang="en-US" sz="1000" dirty="0"/>
              <a:t>= </a:t>
            </a:r>
            <a:r>
              <a:rPr lang="en-US" altLang="en-US" sz="1000" dirty="0" smtClean="0"/>
              <a:t>68%; </a:t>
            </a:r>
            <a:r>
              <a:rPr lang="en-US" altLang="en-US" sz="1000" dirty="0"/>
              <a:t>6 programs reporting, all of which were after-school programs.</a:t>
            </a:r>
          </a:p>
        </p:txBody>
      </p:sp>
    </p:spTree>
    <p:extLst>
      <p:ext uri="{BB962C8B-B14F-4D97-AF65-F5344CB8AC3E}">
        <p14:creationId xmlns:p14="http://schemas.microsoft.com/office/powerpoint/2010/main" val="10215974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4C3511-5438-41AA-821D-4A4689FBDAA9}" type="slidenum">
              <a:rPr lang="en-US" altLang="en-US"/>
              <a:pPr/>
              <a:t>32</a:t>
            </a:fld>
            <a:endParaRPr lang="en-US" altLang="en-US"/>
          </a:p>
        </p:txBody>
      </p:sp>
      <p:sp>
        <p:nvSpPr>
          <p:cNvPr id="204802" name="Rectangle 2"/>
          <p:cNvSpPr>
            <a:spLocks noGrp="1" noRot="1" noChangeAspect="1" noChangeArrowheads="1" noTextEdit="1"/>
          </p:cNvSpPr>
          <p:nvPr>
            <p:ph type="sldImg"/>
          </p:nvPr>
        </p:nvSpPr>
        <p:spPr>
          <a:ln/>
        </p:spPr>
      </p:sp>
      <p:sp>
        <p:nvSpPr>
          <p:cNvPr id="204803" name="Rectangle 3"/>
          <p:cNvSpPr>
            <a:spLocks noGrp="1" noChangeArrowheads="1"/>
          </p:cNvSpPr>
          <p:nvPr>
            <p:ph type="body" idx="1"/>
          </p:nvPr>
        </p:nvSpPr>
        <p:spPr/>
        <p:txBody>
          <a:bodyPr/>
          <a:lstStyle/>
          <a:p>
            <a:r>
              <a:rPr lang="en-US" altLang="en-US" sz="1000" b="1" u="sng" dirty="0"/>
              <a:t>Key Point:</a:t>
            </a:r>
            <a:r>
              <a:rPr lang="en-US" altLang="en-US" sz="1000" b="1" dirty="0"/>
              <a:t>  </a:t>
            </a:r>
            <a:r>
              <a:rPr lang="en-US" altLang="en-US" sz="1000" dirty="0"/>
              <a:t> Across all program areas Levy-wide, </a:t>
            </a:r>
            <a:r>
              <a:rPr lang="en-US" altLang="en-US" sz="1000" dirty="0" smtClean="0"/>
              <a:t>19% </a:t>
            </a:r>
            <a:r>
              <a:rPr lang="en-US" altLang="en-US" sz="1000" dirty="0"/>
              <a:t>of staff positions paid by Levy funds turned over during </a:t>
            </a:r>
            <a:r>
              <a:rPr lang="en-US" altLang="en-US" sz="1000" dirty="0" smtClean="0"/>
              <a:t>FY12-13. </a:t>
            </a:r>
            <a:r>
              <a:rPr lang="en-US" altLang="en-US" sz="1000" dirty="0"/>
              <a:t>Staff turnover among Levy-funded positions has ranged between 10% - </a:t>
            </a:r>
            <a:r>
              <a:rPr lang="en-US" altLang="en-US" sz="1000" dirty="0" smtClean="0"/>
              <a:t>38% </a:t>
            </a:r>
            <a:r>
              <a:rPr lang="en-US" altLang="en-US" sz="1000" dirty="0"/>
              <a:t>over the last </a:t>
            </a:r>
            <a:r>
              <a:rPr lang="en-US" altLang="en-US" sz="1000" dirty="0" smtClean="0"/>
              <a:t>four </a:t>
            </a:r>
            <a:r>
              <a:rPr lang="en-US" altLang="en-US" sz="1000" dirty="0"/>
              <a:t>years depending on the program area.</a:t>
            </a:r>
          </a:p>
          <a:p>
            <a:endParaRPr lang="en-US" altLang="en-US" sz="1000" b="1" u="sng" dirty="0"/>
          </a:p>
          <a:p>
            <a:r>
              <a:rPr lang="en-US" altLang="en-US" sz="1000" b="1" u="sng" dirty="0"/>
              <a:t>Additional Information/Analysis</a:t>
            </a:r>
          </a:p>
          <a:p>
            <a:pPr>
              <a:buFontTx/>
              <a:buChar char="•"/>
            </a:pPr>
            <a:r>
              <a:rPr lang="en-US" altLang="en-US" sz="1000" dirty="0"/>
              <a:t>Child Abuse Prevention/Intervention </a:t>
            </a:r>
            <a:r>
              <a:rPr lang="en-US" altLang="en-US" sz="1000" dirty="0" smtClean="0"/>
              <a:t>programs </a:t>
            </a:r>
            <a:r>
              <a:rPr lang="en-US" altLang="en-US" sz="1000" dirty="0"/>
              <a:t>have had the highest staff turnover rates </a:t>
            </a:r>
            <a:r>
              <a:rPr lang="en-US" altLang="en-US" sz="1000" dirty="0" smtClean="0"/>
              <a:t>for each of the </a:t>
            </a:r>
            <a:r>
              <a:rPr lang="en-US" altLang="en-US" sz="1000" dirty="0"/>
              <a:t>past </a:t>
            </a:r>
            <a:r>
              <a:rPr lang="en-US" altLang="en-US" sz="1000" dirty="0" smtClean="0"/>
              <a:t>four years</a:t>
            </a:r>
            <a:r>
              <a:rPr lang="en-US" altLang="en-US" sz="1000" dirty="0"/>
              <a:t>.  </a:t>
            </a:r>
          </a:p>
          <a:p>
            <a:pPr>
              <a:buFontTx/>
              <a:buChar char="•"/>
            </a:pPr>
            <a:r>
              <a:rPr lang="en-US" altLang="en-US" sz="1000" dirty="0"/>
              <a:t>Staff turnover impacts the quantity and quality of services. Programs that experience staff turnover are </a:t>
            </a:r>
            <a:r>
              <a:rPr lang="en-US" altLang="en-US" sz="1000" dirty="0" smtClean="0"/>
              <a:t>often </a:t>
            </a:r>
            <a:r>
              <a:rPr lang="en-US" altLang="en-US" sz="1000" dirty="0"/>
              <a:t>unable to meet service goals due to staff vacancies and lower level of service while new staff are oriented and trained. For relationship-based services (e.g. home visiting) turnover in direct service staff positions impacts participation levels and continued engagement of program participants. Additionally, PCL administrative time increases when staff turnover occurs at the program manager level.</a:t>
            </a:r>
          </a:p>
        </p:txBody>
      </p:sp>
    </p:spTree>
    <p:extLst>
      <p:ext uri="{BB962C8B-B14F-4D97-AF65-F5344CB8AC3E}">
        <p14:creationId xmlns:p14="http://schemas.microsoft.com/office/powerpoint/2010/main" val="896754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19265D-090F-476E-9ED1-46A254CF23BD}" type="slidenum">
              <a:rPr lang="en-US" altLang="en-US"/>
              <a:pPr/>
              <a:t>4</a:t>
            </a:fld>
            <a:endParaRPr lang="en-US" altLang="en-US"/>
          </a:p>
        </p:txBody>
      </p:sp>
      <p:sp>
        <p:nvSpPr>
          <p:cNvPr id="207874" name="Rectangle 2"/>
          <p:cNvSpPr>
            <a:spLocks noGrp="1" noRot="1" noChangeAspect="1" noChangeArrowheads="1" noTextEdit="1"/>
          </p:cNvSpPr>
          <p:nvPr>
            <p:ph type="sldImg"/>
          </p:nvPr>
        </p:nvSpPr>
        <p:spPr>
          <a:ln/>
        </p:spPr>
      </p:sp>
      <p:sp>
        <p:nvSpPr>
          <p:cNvPr id="207875" name="Rectangle 3"/>
          <p:cNvSpPr>
            <a:spLocks noGrp="1" noChangeArrowheads="1"/>
          </p:cNvSpPr>
          <p:nvPr>
            <p:ph type="body" idx="1"/>
          </p:nvPr>
        </p:nvSpPr>
        <p:spPr/>
        <p:txBody>
          <a:bodyPr/>
          <a:lstStyle/>
          <a:p>
            <a:pPr marL="218290" indent="-218290"/>
            <a:r>
              <a:rPr lang="en-US" altLang="en-US" sz="1000" dirty="0"/>
              <a:t>Presentation </a:t>
            </a:r>
            <a:r>
              <a:rPr lang="en-US" altLang="en-US" sz="1000" dirty="0" smtClean="0"/>
              <a:t>covers data </a:t>
            </a:r>
            <a:r>
              <a:rPr lang="en-US" altLang="en-US" sz="1000" dirty="0"/>
              <a:t>collected from grantees to look at </a:t>
            </a:r>
            <a:r>
              <a:rPr lang="en-US" altLang="en-US" sz="1000" dirty="0" smtClean="0"/>
              <a:t>program accountability</a:t>
            </a:r>
            <a:r>
              <a:rPr lang="en-US" altLang="en-US" sz="1000" baseline="0" dirty="0" smtClean="0"/>
              <a:t> and performance.</a:t>
            </a:r>
            <a:endParaRPr lang="en-US" altLang="en-US" sz="1000" dirty="0"/>
          </a:p>
          <a:p>
            <a:pPr marL="218290" indent="-218290">
              <a:buFontTx/>
              <a:buChar char="•"/>
            </a:pPr>
            <a:r>
              <a:rPr lang="en-US" altLang="en-US" sz="1000" dirty="0"/>
              <a:t>Demographic variables included in presentation are important because children’s demographic characteristics are strong predictors of their likelihood of experiencing positive or negative outcomes.  We examine the following demographic variables in this presentation because a growing body of research indicates that these are key factors correlated with children’s outcomes:</a:t>
            </a:r>
          </a:p>
          <a:p>
            <a:pPr marL="218290" indent="-218290">
              <a:buFontTx/>
              <a:buChar char="•"/>
            </a:pPr>
            <a:r>
              <a:rPr lang="en-US" altLang="en-US" sz="1000" b="1" u="sng" dirty="0"/>
              <a:t>Age</a:t>
            </a:r>
            <a:r>
              <a:rPr lang="en-US" altLang="en-US" sz="1000" dirty="0"/>
              <a:t>.  The growth and development of </a:t>
            </a:r>
            <a:r>
              <a:rPr lang="en-US" altLang="en-US" sz="1000" dirty="0" smtClean="0"/>
              <a:t>children </a:t>
            </a:r>
            <a:r>
              <a:rPr lang="en-US" altLang="en-US" sz="1000" dirty="0"/>
              <a:t>is critical to their later health and life success.  </a:t>
            </a:r>
            <a:r>
              <a:rPr lang="en-US" altLang="en-US" sz="1000" dirty="0" smtClean="0"/>
              <a:t>In</a:t>
            </a:r>
            <a:r>
              <a:rPr lang="en-US" altLang="en-US" sz="1000" baseline="0" dirty="0" smtClean="0"/>
              <a:t> particular, p</a:t>
            </a:r>
            <a:r>
              <a:rPr lang="en-US" altLang="en-US" sz="1000" dirty="0" smtClean="0"/>
              <a:t>roviding </a:t>
            </a:r>
            <a:r>
              <a:rPr lang="en-US" altLang="en-US" sz="1000" dirty="0"/>
              <a:t>supports early in a child’s life, including prevention-based services, can increase the likelihood that children grow to their full potential.</a:t>
            </a:r>
          </a:p>
          <a:p>
            <a:pPr marL="218290" indent="-218290">
              <a:buFontTx/>
              <a:buChar char="•"/>
            </a:pPr>
            <a:r>
              <a:rPr lang="en-US" altLang="en-US" sz="1000" b="1" u="sng" dirty="0"/>
              <a:t>Socioeconomic Status</a:t>
            </a:r>
            <a:r>
              <a:rPr lang="en-US" altLang="en-US" sz="1000" dirty="0"/>
              <a:t>. Family income and associated wealth often predict children’s access to and experience with opportunities that can support their growth, development and education.  Poverty is highly predictive of children lacking the educational and developmental resources they need to thrive, learn and succeed.</a:t>
            </a:r>
          </a:p>
          <a:p>
            <a:pPr marL="218290" indent="-218290">
              <a:buFontTx/>
              <a:buChar char="•"/>
            </a:pPr>
            <a:r>
              <a:rPr lang="en-US" altLang="en-US" sz="1000" b="1" u="sng" dirty="0"/>
              <a:t>Primary Language in the Home</a:t>
            </a:r>
            <a:r>
              <a:rPr lang="en-US" altLang="en-US" sz="1000" dirty="0"/>
              <a:t>: Children from families in which English is not the primary language in the home have greater likelihood of facing challenges with accessing and understanding the mainstream education, health and social service systems, compared to their English speaking counterparts.  Those systems are challenged to make their services available in multiple languages and with cultural </a:t>
            </a:r>
            <a:r>
              <a:rPr lang="en-US" altLang="en-US" sz="1000" dirty="0" smtClean="0"/>
              <a:t>responsiveness. </a:t>
            </a:r>
            <a:r>
              <a:rPr lang="en-US" altLang="en-US" sz="1000" dirty="0"/>
              <a:t>This barrier can impede families use of supports available to them.</a:t>
            </a:r>
          </a:p>
          <a:p>
            <a:pPr marL="218290" indent="-218290">
              <a:buFontTx/>
              <a:buChar char="•"/>
            </a:pPr>
            <a:r>
              <a:rPr lang="en-US" altLang="en-US" sz="1000" b="1" u="sng" dirty="0"/>
              <a:t>Race/Ethnicity</a:t>
            </a:r>
            <a:r>
              <a:rPr lang="en-US" altLang="en-US" sz="1000" dirty="0"/>
              <a:t>.  Race/Ethnicity is highly correlated with children’s outcomes in school and in their overall </a:t>
            </a:r>
            <a:r>
              <a:rPr lang="en-US" altLang="en-US" sz="1000" dirty="0" smtClean="0"/>
              <a:t>wellbeing </a:t>
            </a:r>
            <a:r>
              <a:rPr lang="en-US" altLang="en-US" sz="1000" dirty="0"/>
              <a:t>and safety.  Compared to white children in Oregon, children of color are more likely to experience an academic achievement gap, disproportionate exclusionary discipline, and over-representation in the </a:t>
            </a:r>
            <a:r>
              <a:rPr lang="en-US" altLang="en-US" sz="1000" dirty="0" smtClean="0"/>
              <a:t>child welfare system</a:t>
            </a:r>
            <a:r>
              <a:rPr lang="en-US" altLang="en-US" sz="1000" dirty="0"/>
              <a:t>.  </a:t>
            </a:r>
          </a:p>
          <a:p>
            <a:pPr marL="218290" indent="-218290">
              <a:buFontTx/>
              <a:buChar char="•"/>
            </a:pPr>
            <a:r>
              <a:rPr lang="en-US" altLang="en-US" sz="1000" dirty="0"/>
              <a:t>Taken together, looking at these variables helps us understand whether and how Levy investments are reaching children most likely in need of support.</a:t>
            </a:r>
          </a:p>
        </p:txBody>
      </p:sp>
    </p:spTree>
    <p:extLst>
      <p:ext uri="{BB962C8B-B14F-4D97-AF65-F5344CB8AC3E}">
        <p14:creationId xmlns:p14="http://schemas.microsoft.com/office/powerpoint/2010/main" val="538319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1F88EF-64EA-4B26-9625-2F08CC8B2625}" type="slidenum">
              <a:rPr lang="en-US" altLang="en-US"/>
              <a:pPr/>
              <a:t>5</a:t>
            </a:fld>
            <a:endParaRPr lang="en-US" altLang="en-US"/>
          </a:p>
        </p:txBody>
      </p:sp>
      <p:sp>
        <p:nvSpPr>
          <p:cNvPr id="169986" name="Rectangle 2"/>
          <p:cNvSpPr>
            <a:spLocks noGrp="1" noRot="1" noChangeAspect="1" noChangeArrowheads="1" noTextEdit="1"/>
          </p:cNvSpPr>
          <p:nvPr>
            <p:ph type="sldImg"/>
          </p:nvPr>
        </p:nvSpPr>
        <p:spPr>
          <a:ln/>
        </p:spPr>
      </p:sp>
      <p:sp>
        <p:nvSpPr>
          <p:cNvPr id="169987"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b="1" u="sng" dirty="0"/>
              <a:t>Key Point</a:t>
            </a:r>
            <a:r>
              <a:rPr lang="en-US" altLang="en-US" dirty="0"/>
              <a:t>:  Levy programs </a:t>
            </a:r>
            <a:r>
              <a:rPr lang="en-US" altLang="en-US" dirty="0" smtClean="0"/>
              <a:t>served fewer </a:t>
            </a:r>
            <a:r>
              <a:rPr lang="en-US" altLang="en-US" dirty="0"/>
              <a:t>children in FY </a:t>
            </a:r>
            <a:r>
              <a:rPr lang="en-US" altLang="en-US" dirty="0" smtClean="0"/>
              <a:t>12-13 </a:t>
            </a:r>
            <a:r>
              <a:rPr lang="en-US" altLang="en-US" dirty="0"/>
              <a:t>than in </a:t>
            </a:r>
            <a:r>
              <a:rPr lang="en-US" altLang="en-US" dirty="0" smtClean="0"/>
              <a:t>past years due to decreased</a:t>
            </a:r>
            <a:r>
              <a:rPr lang="en-US" altLang="en-US" baseline="0" dirty="0" smtClean="0"/>
              <a:t> Levy revenues and funding reductions for Levy grantees. </a:t>
            </a:r>
            <a:r>
              <a:rPr lang="en-US" altLang="en-US" dirty="0" smtClean="0"/>
              <a:t>Levy programs exceeded service targets in FY12-13</a:t>
            </a:r>
            <a:r>
              <a:rPr lang="en-US" altLang="en-US" baseline="0" dirty="0" smtClean="0"/>
              <a:t> </a:t>
            </a:r>
            <a:r>
              <a:rPr lang="en-US" altLang="en-US" dirty="0" smtClean="0"/>
              <a:t>due mainly to the large numbers of children served in a few programs that offer drop-in and less intensive service models where reaching as many children as possible is the goal and projecting precisely how many will be served each year is challenging.</a:t>
            </a:r>
          </a:p>
          <a:p>
            <a:endParaRPr lang="en-US" altLang="en-US" baseline="0" dirty="0" smtClean="0"/>
          </a:p>
          <a:p>
            <a:endParaRPr lang="en-US" altLang="en-US" dirty="0"/>
          </a:p>
          <a:p>
            <a:r>
              <a:rPr lang="en-US" altLang="en-US" b="1" u="sng" dirty="0"/>
              <a:t>Additional Information/Analysis</a:t>
            </a:r>
          </a:p>
          <a:p>
            <a:pPr>
              <a:buFontTx/>
              <a:buChar char="•"/>
            </a:pPr>
            <a:r>
              <a:rPr lang="en-US" altLang="en-US" dirty="0"/>
              <a:t>Serving more children than projected can be a positive or a negative.  It might mean that a program is experiencing high turnover where children enter the program, stay for a short time, leave and are replaced by other children.  </a:t>
            </a:r>
          </a:p>
          <a:p>
            <a:pPr>
              <a:buFontTx/>
              <a:buChar char="•"/>
            </a:pPr>
            <a:r>
              <a:rPr lang="en-US" altLang="en-US" dirty="0"/>
              <a:t>Other reasons for exceeding the projected number of children served include garnering additional funding from other sources, forming partnerships with other organizations that allow more children to be served, targets that were set too conservatively and/or or an increase in demand that programs are able to meet with existing staff</a:t>
            </a:r>
            <a:r>
              <a:rPr lang="en-US" altLang="en-US" dirty="0" smtClean="0"/>
              <a:t>.</a:t>
            </a:r>
            <a:endParaRPr lang="en-US" altLang="en-US" dirty="0"/>
          </a:p>
        </p:txBody>
      </p:sp>
    </p:spTree>
    <p:extLst>
      <p:ext uri="{BB962C8B-B14F-4D97-AF65-F5344CB8AC3E}">
        <p14:creationId xmlns:p14="http://schemas.microsoft.com/office/powerpoint/2010/main" val="2540816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752E06-80EC-411B-8653-07388E435798}" type="slidenum">
              <a:rPr lang="en-US" altLang="en-US"/>
              <a:pPr/>
              <a:t>6</a:t>
            </a:fld>
            <a:endParaRPr lang="en-US" alt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r>
              <a:rPr lang="en-US" altLang="en-US" b="1" u="sng" dirty="0"/>
              <a:t>Key Point</a:t>
            </a:r>
            <a:r>
              <a:rPr lang="en-US" altLang="en-US" dirty="0"/>
              <a:t>:  The Levy is meeting its policy goal of providing a significant portion of services to East Portland residents in recognition of the fact that East Portland has a higher rate of </a:t>
            </a:r>
            <a:r>
              <a:rPr lang="en-US" altLang="en-US" dirty="0" smtClean="0"/>
              <a:t>poverty, particularly</a:t>
            </a:r>
            <a:r>
              <a:rPr lang="en-US" altLang="en-US" baseline="0" dirty="0" smtClean="0"/>
              <a:t> a higher child poverty rate,</a:t>
            </a:r>
            <a:r>
              <a:rPr lang="en-US" altLang="en-US" dirty="0" smtClean="0"/>
              <a:t> </a:t>
            </a:r>
            <a:r>
              <a:rPr lang="en-US" altLang="en-US" dirty="0"/>
              <a:t>as compared to the rest of Portland.   </a:t>
            </a:r>
          </a:p>
          <a:p>
            <a:endParaRPr lang="en-US" altLang="en-US" dirty="0"/>
          </a:p>
          <a:p>
            <a:r>
              <a:rPr lang="en-US" altLang="en-US" b="1" u="sng" dirty="0"/>
              <a:t>Additional Information/Analysis</a:t>
            </a:r>
          </a:p>
          <a:p>
            <a:pPr>
              <a:buFontTx/>
              <a:buChar char="•"/>
            </a:pPr>
            <a:r>
              <a:rPr lang="en-US" altLang="en-US" dirty="0"/>
              <a:t>The percentage of people at or below the federal poverty rate is 19.1% for East Portland, and 16.1% for Portland as a </a:t>
            </a:r>
            <a:r>
              <a:rPr lang="en-US" altLang="en-US" dirty="0" smtClean="0"/>
              <a:t>whole; the poverty rate for children residing in East</a:t>
            </a:r>
            <a:r>
              <a:rPr lang="en-US" altLang="en-US" baseline="0" dirty="0" smtClean="0"/>
              <a:t> Portland and East Multnomah County is even higher, typically ranging between 30% - 40% according to census data analyzed by Greater Portland Pulse</a:t>
            </a:r>
            <a:r>
              <a:rPr lang="en-US" altLang="en-US" dirty="0" smtClean="0"/>
              <a:t>.  </a:t>
            </a:r>
            <a:endParaRPr lang="en-US" altLang="en-US" dirty="0"/>
          </a:p>
          <a:p>
            <a:pPr>
              <a:buFontTx/>
              <a:buChar char="•"/>
            </a:pPr>
            <a:r>
              <a:rPr lang="en-US" altLang="en-US" dirty="0"/>
              <a:t>25% of Portland residents live in East Portland as defined by the East Portland Action Plan Committee and including the zip codes located East of 82</a:t>
            </a:r>
            <a:r>
              <a:rPr lang="en-US" altLang="en-US" baseline="30000" dirty="0"/>
              <a:t>nd</a:t>
            </a:r>
            <a:r>
              <a:rPr lang="en-US" altLang="en-US" dirty="0"/>
              <a:t> Ave.  (147,347/583,776; 2010 Census Data).</a:t>
            </a:r>
          </a:p>
          <a:p>
            <a:pPr>
              <a:buFontTx/>
              <a:buChar char="•"/>
            </a:pPr>
            <a:r>
              <a:rPr lang="en-US" altLang="en-US" dirty="0"/>
              <a:t>Data for past </a:t>
            </a:r>
            <a:r>
              <a:rPr lang="en-US" altLang="en-US" dirty="0" smtClean="0"/>
              <a:t>four </a:t>
            </a:r>
            <a:r>
              <a:rPr lang="en-US" altLang="en-US" dirty="0"/>
              <a:t>years has been consistent: 37% - 39% of children served either lived or attended schools in zip codes East of 82</a:t>
            </a:r>
            <a:r>
              <a:rPr lang="en-US" altLang="en-US" baseline="30000" dirty="0"/>
              <a:t>nd</a:t>
            </a:r>
            <a:r>
              <a:rPr lang="en-US" altLang="en-US" dirty="0"/>
              <a:t> Ave.  </a:t>
            </a:r>
          </a:p>
          <a:p>
            <a:pPr>
              <a:buFontTx/>
              <a:buChar char="•"/>
            </a:pPr>
            <a:r>
              <a:rPr lang="en-US" altLang="en-US" dirty="0"/>
              <a:t>The zip codes that are within the boundaries of the City of Portland and </a:t>
            </a:r>
            <a:r>
              <a:rPr lang="en-US" altLang="en-US" b="1" dirty="0"/>
              <a:t>include</a:t>
            </a:r>
            <a:r>
              <a:rPr lang="en-US" altLang="en-US" dirty="0"/>
              <a:t> areas East of 82</a:t>
            </a:r>
            <a:r>
              <a:rPr lang="en-US" altLang="en-US" baseline="30000" dirty="0"/>
              <a:t>nd</a:t>
            </a:r>
            <a:r>
              <a:rPr lang="en-US" altLang="en-US" dirty="0"/>
              <a:t> Ave. are as follows: 97216, 97220, 97230, 97233, 97236, and 97266.  Some of these zip codes also include areas that lie outside the boundaries of the City of Portland. </a:t>
            </a:r>
          </a:p>
          <a:p>
            <a:pPr>
              <a:buFontTx/>
              <a:buChar char="•"/>
            </a:pPr>
            <a:r>
              <a:rPr lang="en-US" altLang="en-US" dirty="0" smtClean="0"/>
              <a:t>42.8% </a:t>
            </a:r>
            <a:r>
              <a:rPr lang="en-US" altLang="en-US" dirty="0"/>
              <a:t>of children served lived in SE Portland, </a:t>
            </a:r>
            <a:r>
              <a:rPr lang="en-US" altLang="en-US" dirty="0" smtClean="0"/>
              <a:t>23.7% </a:t>
            </a:r>
            <a:r>
              <a:rPr lang="en-US" altLang="en-US" dirty="0"/>
              <a:t>in NE Portland, </a:t>
            </a:r>
            <a:r>
              <a:rPr lang="en-US" altLang="en-US" dirty="0" smtClean="0"/>
              <a:t>15.3% </a:t>
            </a:r>
            <a:r>
              <a:rPr lang="en-US" altLang="en-US" dirty="0"/>
              <a:t>in North Portland, </a:t>
            </a:r>
            <a:r>
              <a:rPr lang="en-US" altLang="en-US" dirty="0" smtClean="0"/>
              <a:t>5.1% </a:t>
            </a:r>
            <a:r>
              <a:rPr lang="en-US" altLang="en-US" dirty="0"/>
              <a:t>in NW and SW Portland, </a:t>
            </a:r>
            <a:r>
              <a:rPr lang="en-US" altLang="en-US" dirty="0" smtClean="0"/>
              <a:t>1.6% </a:t>
            </a:r>
            <a:r>
              <a:rPr lang="en-US" altLang="en-US" dirty="0"/>
              <a:t>of children served were homeless, and </a:t>
            </a:r>
            <a:r>
              <a:rPr lang="en-US" altLang="en-US" dirty="0" smtClean="0"/>
              <a:t>11.5% </a:t>
            </a:r>
            <a:r>
              <a:rPr lang="en-US" altLang="en-US" dirty="0"/>
              <a:t>did not indicate their geographic residence.  </a:t>
            </a:r>
          </a:p>
          <a:p>
            <a:endParaRPr lang="en-US" altLang="en-US" dirty="0"/>
          </a:p>
        </p:txBody>
      </p:sp>
    </p:spTree>
    <p:extLst>
      <p:ext uri="{BB962C8B-B14F-4D97-AF65-F5344CB8AC3E}">
        <p14:creationId xmlns:p14="http://schemas.microsoft.com/office/powerpoint/2010/main" val="35870751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031E7E-77FA-4939-9E93-76D00BF06B87}" type="slidenum">
              <a:rPr lang="en-US" altLang="en-US"/>
              <a:pPr/>
              <a:t>7</a:t>
            </a:fld>
            <a:endParaRPr lang="en-US" alt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r>
              <a:rPr lang="en-US" altLang="en-US" b="1" u="sng" dirty="0"/>
              <a:t>Key Point</a:t>
            </a:r>
            <a:r>
              <a:rPr lang="en-US" altLang="en-US" dirty="0"/>
              <a:t>:  </a:t>
            </a:r>
            <a:r>
              <a:rPr lang="en-US" altLang="en-US" dirty="0" smtClean="0"/>
              <a:t>Culturally</a:t>
            </a:r>
            <a:r>
              <a:rPr lang="en-US" altLang="en-US" baseline="0" dirty="0" smtClean="0"/>
              <a:t> specific programs/organization have typically served 13% - 16% of children served annually and received approximately 30% of Levy revenues.  </a:t>
            </a:r>
          </a:p>
          <a:p>
            <a:endParaRPr lang="en-US" altLang="en-US" dirty="0"/>
          </a:p>
          <a:p>
            <a:r>
              <a:rPr lang="en-US" altLang="en-US" b="1" u="sng" dirty="0"/>
              <a:t>Additional Information/Analysis</a:t>
            </a:r>
          </a:p>
          <a:p>
            <a:pPr>
              <a:buFontTx/>
              <a:buChar char="•"/>
            </a:pPr>
            <a:r>
              <a:rPr lang="en-US" altLang="en-US" dirty="0" smtClean="0"/>
              <a:t>Fluctuations in numbers served and funding are</a:t>
            </a:r>
            <a:r>
              <a:rPr lang="en-US" altLang="en-US" baseline="0" dirty="0" smtClean="0"/>
              <a:t> related to the overall changes in the Levy’s grant portfolio over the past 4 years.  Leverage Fund grants were given and ended during this period, and Levy revenues declined leading to reductions in program funding for all Levy grantees.</a:t>
            </a:r>
            <a:endParaRPr lang="en-US" altLang="en-US" dirty="0"/>
          </a:p>
          <a:p>
            <a:endParaRPr lang="en-US" altLang="en-US" dirty="0"/>
          </a:p>
        </p:txBody>
      </p:sp>
    </p:spTree>
    <p:extLst>
      <p:ext uri="{BB962C8B-B14F-4D97-AF65-F5344CB8AC3E}">
        <p14:creationId xmlns:p14="http://schemas.microsoft.com/office/powerpoint/2010/main" val="6446488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C23126-61D7-4545-BBB5-6744803E5AAB}" type="slidenum">
              <a:rPr lang="en-US" altLang="en-US"/>
              <a:pPr/>
              <a:t>8</a:t>
            </a:fld>
            <a:endParaRPr lang="en-US" alt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pPr>
              <a:lnSpc>
                <a:spcPct val="80000"/>
              </a:lnSpc>
            </a:pPr>
            <a:r>
              <a:rPr lang="en-US" altLang="en-US" sz="1000" b="1" u="sng" dirty="0"/>
              <a:t>Key Point</a:t>
            </a:r>
            <a:r>
              <a:rPr lang="en-US" altLang="en-US" sz="1000" dirty="0"/>
              <a:t>:  Levy programs are more heavily weighted toward serving children aged 0-5, and this trend has been true for the past </a:t>
            </a:r>
            <a:r>
              <a:rPr lang="en-US" altLang="en-US" sz="1000" dirty="0" smtClean="0"/>
              <a:t>several </a:t>
            </a:r>
            <a:r>
              <a:rPr lang="en-US" altLang="en-US" sz="1000" dirty="0"/>
              <a:t>years.  This trend indicates Levy investments are reaching children early on when prevention and intervention is most likely to be effective.</a:t>
            </a:r>
          </a:p>
          <a:p>
            <a:pPr>
              <a:lnSpc>
                <a:spcPct val="80000"/>
              </a:lnSpc>
            </a:pPr>
            <a:endParaRPr lang="en-US" altLang="en-US" sz="1000" dirty="0"/>
          </a:p>
          <a:p>
            <a:pPr>
              <a:lnSpc>
                <a:spcPct val="80000"/>
              </a:lnSpc>
            </a:pPr>
            <a:r>
              <a:rPr lang="en-US" altLang="en-US" sz="1000" b="1" u="sng" dirty="0"/>
              <a:t>Additional Information/Analysis</a:t>
            </a:r>
          </a:p>
          <a:p>
            <a:pPr>
              <a:lnSpc>
                <a:spcPct val="80000"/>
              </a:lnSpc>
              <a:buFontTx/>
              <a:buChar char="•"/>
            </a:pPr>
            <a:r>
              <a:rPr lang="en-US" altLang="en-US" sz="1000" dirty="0"/>
              <a:t>Age range of 0-5 (early childhood) is 24% of the age spectrum of 0-24 represented on the graph above.  However, the number of children aged 0-5 served is </a:t>
            </a:r>
            <a:r>
              <a:rPr lang="en-US" altLang="en-US" sz="1000" dirty="0" smtClean="0"/>
              <a:t>30% </a:t>
            </a:r>
            <a:r>
              <a:rPr lang="en-US" altLang="en-US" sz="1000" dirty="0"/>
              <a:t>of the total number served.  Of the total children served, </a:t>
            </a:r>
            <a:r>
              <a:rPr lang="en-US" altLang="en-US" sz="1000" dirty="0" smtClean="0"/>
              <a:t>48% </a:t>
            </a:r>
            <a:r>
              <a:rPr lang="en-US" altLang="en-US" sz="1000" dirty="0"/>
              <a:t>are ages 0 – 8 years. </a:t>
            </a:r>
          </a:p>
          <a:p>
            <a:pPr>
              <a:lnSpc>
                <a:spcPct val="80000"/>
              </a:lnSpc>
              <a:buFontTx/>
              <a:buChar char="•"/>
            </a:pPr>
            <a:r>
              <a:rPr lang="en-US" altLang="en-US" sz="1000" dirty="0"/>
              <a:t>This distribution indicates that </a:t>
            </a:r>
            <a:r>
              <a:rPr lang="en-US" altLang="en-US" sz="1000" dirty="0" smtClean="0"/>
              <a:t>a significant portion</a:t>
            </a:r>
            <a:r>
              <a:rPr lang="en-US" altLang="en-US" sz="1000" baseline="0" dirty="0" smtClean="0"/>
              <a:t> </a:t>
            </a:r>
            <a:r>
              <a:rPr lang="en-US" altLang="en-US" sz="1000" dirty="0" smtClean="0"/>
              <a:t>of </a:t>
            </a:r>
            <a:r>
              <a:rPr lang="en-US" altLang="en-US" sz="1000" dirty="0"/>
              <a:t>children served by levy investments are young children and programs are reaching them during the crucial period of early development.</a:t>
            </a:r>
          </a:p>
          <a:p>
            <a:pPr>
              <a:lnSpc>
                <a:spcPct val="80000"/>
              </a:lnSpc>
              <a:buFontTx/>
              <a:buChar char="•"/>
            </a:pPr>
            <a:r>
              <a:rPr lang="en-US" altLang="en-US" sz="1000" dirty="0" smtClean="0"/>
              <a:t>As has been the trend for the past three years, the </a:t>
            </a:r>
            <a:r>
              <a:rPr lang="en-US" altLang="en-US" sz="1000" dirty="0"/>
              <a:t>proportion of children ages 0 – 5 served by Levy foster care investments </a:t>
            </a:r>
            <a:r>
              <a:rPr lang="en-US" altLang="en-US" sz="1000" dirty="0" smtClean="0"/>
              <a:t>(35%) </a:t>
            </a:r>
            <a:r>
              <a:rPr lang="en-US" altLang="en-US" sz="1000" dirty="0"/>
              <a:t>is nearly the same as in the foster care population (</a:t>
            </a:r>
            <a:r>
              <a:rPr lang="en-US" altLang="en-US" sz="1000" dirty="0" smtClean="0"/>
              <a:t>38.6%).  </a:t>
            </a:r>
            <a:r>
              <a:rPr lang="en-US" altLang="en-US" sz="1000" dirty="0"/>
              <a:t>Serving the same proportion of children is important, but if the Levy wants to better support this vulnerable group and help mitigate the effects of entering the foster care system at such a young age, we may want to focus future foster care investments more directly for this population.</a:t>
            </a:r>
          </a:p>
          <a:p>
            <a:pPr>
              <a:lnSpc>
                <a:spcPct val="80000"/>
              </a:lnSpc>
              <a:buFontTx/>
              <a:buChar char="•"/>
            </a:pPr>
            <a:r>
              <a:rPr lang="en-US" altLang="en-US" sz="1000" dirty="0"/>
              <a:t>Over the past </a:t>
            </a:r>
            <a:r>
              <a:rPr lang="en-US" altLang="en-US" sz="1000" dirty="0" smtClean="0"/>
              <a:t>four </a:t>
            </a:r>
            <a:r>
              <a:rPr lang="en-US" altLang="en-US" sz="1000" dirty="0"/>
              <a:t>years children ages 0-5 have composed 42% to </a:t>
            </a:r>
            <a:r>
              <a:rPr lang="en-US" altLang="en-US" sz="1000" dirty="0" smtClean="0"/>
              <a:t>53% </a:t>
            </a:r>
            <a:r>
              <a:rPr lang="en-US" altLang="en-US" sz="1000" dirty="0"/>
              <a:t>of children served by child abuse prevention investments, surpassing the number of young children represented in the foster care population (34.2% to </a:t>
            </a:r>
            <a:r>
              <a:rPr lang="en-US" altLang="en-US" sz="1000" dirty="0" smtClean="0"/>
              <a:t>38.6%).</a:t>
            </a:r>
            <a:endParaRPr lang="en-US" altLang="en-US" sz="1000" dirty="0"/>
          </a:p>
        </p:txBody>
      </p:sp>
    </p:spTree>
    <p:extLst>
      <p:ext uri="{BB962C8B-B14F-4D97-AF65-F5344CB8AC3E}">
        <p14:creationId xmlns:p14="http://schemas.microsoft.com/office/powerpoint/2010/main" val="3843628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13D6DE-0EDA-4EE5-B856-21DAE09A17CB}" type="slidenum">
              <a:rPr lang="en-US" altLang="en-US"/>
              <a:pPr/>
              <a:t>9</a:t>
            </a:fld>
            <a:endParaRPr lang="en-US" alt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pPr>
              <a:lnSpc>
                <a:spcPct val="80000"/>
              </a:lnSpc>
            </a:pPr>
            <a:r>
              <a:rPr lang="en-US" altLang="en-US" sz="1000" b="1" u="sng" dirty="0"/>
              <a:t>Key Point</a:t>
            </a:r>
            <a:r>
              <a:rPr lang="en-US" altLang="en-US" sz="1000" dirty="0"/>
              <a:t>:  Data shows that services are indeed reaching children in poverty, which has been consistent for all years. Levy investments continue to reach children most likely in need of additional supports.</a:t>
            </a:r>
          </a:p>
          <a:p>
            <a:pPr>
              <a:lnSpc>
                <a:spcPct val="80000"/>
              </a:lnSpc>
            </a:pPr>
            <a:endParaRPr lang="en-US" altLang="en-US" sz="1000" dirty="0"/>
          </a:p>
          <a:p>
            <a:pPr>
              <a:lnSpc>
                <a:spcPct val="80000"/>
              </a:lnSpc>
            </a:pPr>
            <a:r>
              <a:rPr lang="en-US" altLang="en-US" sz="1000" b="1" u="sng" dirty="0"/>
              <a:t>Additional Information/Analysis</a:t>
            </a:r>
          </a:p>
          <a:p>
            <a:pPr>
              <a:lnSpc>
                <a:spcPct val="80000"/>
              </a:lnSpc>
              <a:buFontTx/>
              <a:buChar char="•"/>
            </a:pPr>
            <a:r>
              <a:rPr lang="en-US" altLang="en-US" sz="1000" dirty="0"/>
              <a:t>Income data are collected differently by Early Childhood (EC) and Child Abuse Prevention &amp; Intervention (CA) grantees than by After School and Mentoring (ASM) grantees.  EC/CA grantees collect income data directly from clients; ASM grantees receive Free &amp; Reduced Lunch qualification data from school districts about groups of children served.</a:t>
            </a:r>
          </a:p>
          <a:p>
            <a:pPr>
              <a:lnSpc>
                <a:spcPct val="80000"/>
              </a:lnSpc>
              <a:buFontTx/>
              <a:buChar char="•"/>
            </a:pPr>
            <a:r>
              <a:rPr lang="en-US" altLang="en-US" sz="1000" dirty="0"/>
              <a:t>Altogether, </a:t>
            </a:r>
            <a:r>
              <a:rPr lang="en-US" altLang="en-US" sz="1000" dirty="0" smtClean="0"/>
              <a:t>51% </a:t>
            </a:r>
            <a:r>
              <a:rPr lang="en-US" altLang="en-US" sz="1000" dirty="0"/>
              <a:t>of children served are living in households with incomes that range from the federal poverty level (FPL) and up through 185% of FPL.  The FPL for the relevant year was $</a:t>
            </a:r>
            <a:r>
              <a:rPr lang="en-US" altLang="en-US" sz="1000" dirty="0" smtClean="0"/>
              <a:t>23,550 </a:t>
            </a:r>
            <a:r>
              <a:rPr lang="en-US" altLang="en-US" sz="1000" dirty="0"/>
              <a:t>for a family of 4; 185% of FPL was $</a:t>
            </a:r>
            <a:r>
              <a:rPr lang="en-US" altLang="en-US" sz="1000" dirty="0" smtClean="0"/>
              <a:t>43,568 </a:t>
            </a:r>
            <a:r>
              <a:rPr lang="en-US" altLang="en-US" sz="1000" dirty="0"/>
              <a:t>for a family of 4.  </a:t>
            </a:r>
          </a:p>
          <a:p>
            <a:pPr>
              <a:lnSpc>
                <a:spcPct val="80000"/>
              </a:lnSpc>
              <a:buFontTx/>
              <a:buChar char="•"/>
            </a:pPr>
            <a:r>
              <a:rPr lang="en-US" altLang="en-US" sz="1000" dirty="0"/>
              <a:t>As a point of reference, </a:t>
            </a:r>
            <a:r>
              <a:rPr lang="en-US" altLang="en-US" sz="1000" dirty="0" smtClean="0"/>
              <a:t>56.1% </a:t>
            </a:r>
            <a:r>
              <a:rPr lang="en-US" altLang="en-US" sz="1000" dirty="0"/>
              <a:t>of the students enrolled in the schools districts serving the City of Portland (PPS, Reynolds, Parkrose, David Douglas, Centennial) were eligible for a free or reduced price lunch in </a:t>
            </a:r>
            <a:r>
              <a:rPr lang="en-US" altLang="en-US" sz="1000" dirty="0" smtClean="0"/>
              <a:t>2012/2013.  83.5% </a:t>
            </a:r>
            <a:r>
              <a:rPr lang="en-US" altLang="en-US" sz="1000" dirty="0"/>
              <a:t>of the youth served in Levy funded after-school and mentoring programs were eligible to receive a free or reduced price lunch.  As noted below, not all PCL programs gather family income data so we lack this data point on </a:t>
            </a:r>
            <a:r>
              <a:rPr lang="en-US" altLang="en-US" sz="1000" dirty="0" smtClean="0"/>
              <a:t>48% </a:t>
            </a:r>
            <a:r>
              <a:rPr lang="en-US" altLang="en-US" sz="1000" dirty="0"/>
              <a:t>of the children/families served with PCL programs. </a:t>
            </a:r>
          </a:p>
          <a:p>
            <a:pPr>
              <a:lnSpc>
                <a:spcPct val="80000"/>
              </a:lnSpc>
              <a:buFontTx/>
              <a:buChar char="•"/>
            </a:pPr>
            <a:r>
              <a:rPr lang="en-US" altLang="en-US" sz="1000" dirty="0"/>
              <a:t>As a point of reference, the median income for a family of 4 in Portland is </a:t>
            </a:r>
            <a:r>
              <a:rPr lang="en-US" altLang="en-US" sz="1000" dirty="0" smtClean="0"/>
              <a:t>$68,300 </a:t>
            </a:r>
            <a:r>
              <a:rPr lang="en-US" altLang="en-US" sz="1000" dirty="0"/>
              <a:t>(Portland Housing Bureau, </a:t>
            </a:r>
            <a:r>
              <a:rPr lang="en-US" altLang="en-US" sz="1000" dirty="0" smtClean="0"/>
              <a:t>2013).  </a:t>
            </a:r>
            <a:r>
              <a:rPr lang="en-US" altLang="en-US" sz="1000" dirty="0"/>
              <a:t>This means the majority of children served in our programs come from families whose annual income is, at best, around half of the median income.</a:t>
            </a:r>
          </a:p>
          <a:p>
            <a:pPr>
              <a:lnSpc>
                <a:spcPct val="80000"/>
              </a:lnSpc>
              <a:buFontTx/>
              <a:buChar char="•"/>
            </a:pPr>
            <a:r>
              <a:rPr lang="en-US" altLang="en-US" sz="1000" dirty="0"/>
              <a:t>Over the past </a:t>
            </a:r>
            <a:r>
              <a:rPr lang="en-US" altLang="en-US" sz="1000" dirty="0" smtClean="0"/>
              <a:t>several </a:t>
            </a:r>
            <a:r>
              <a:rPr lang="en-US" altLang="en-US" sz="1000" dirty="0"/>
              <a:t>years, the percent of children served who come from families with annual incomes at 185% of FPL or less has varied between </a:t>
            </a:r>
            <a:r>
              <a:rPr lang="en-US" altLang="en-US" sz="1000" dirty="0" smtClean="0"/>
              <a:t>51% </a:t>
            </a:r>
            <a:r>
              <a:rPr lang="en-US" altLang="en-US" sz="1000" dirty="0"/>
              <a:t>to 60% of children served.  </a:t>
            </a:r>
          </a:p>
          <a:p>
            <a:pPr>
              <a:lnSpc>
                <a:spcPct val="80000"/>
              </a:lnSpc>
              <a:buFontTx/>
              <a:buChar char="•"/>
            </a:pPr>
            <a:r>
              <a:rPr lang="en-US" altLang="en-US" sz="1000" dirty="0"/>
              <a:t>Over the past </a:t>
            </a:r>
            <a:r>
              <a:rPr lang="en-US" altLang="en-US" sz="1000" dirty="0" smtClean="0"/>
              <a:t>several </a:t>
            </a:r>
            <a:r>
              <a:rPr lang="en-US" altLang="en-US" sz="1000" dirty="0"/>
              <a:t>years, the Levy typically has not received SES data for over 40% of children served each year.  These data are not given due to the ways in which programs collect client data and provide services. In addition, we only have federal lunch program participation data on a portion of the youth who participate in after-school and mentoring programs. However, we know that nearly 80% of the schools served by grantees had rates of participation in the federal lunch program of 60% of the enrolled students so it is likely that the funded after-school programs are reaching significantly more students in poverty than is reflected in </a:t>
            </a:r>
            <a:r>
              <a:rPr lang="en-US" altLang="en-US" sz="1000" dirty="0" smtClean="0"/>
              <a:t>these </a:t>
            </a:r>
            <a:r>
              <a:rPr lang="en-US" altLang="en-US" sz="1000" dirty="0"/>
              <a:t>data.</a:t>
            </a:r>
          </a:p>
          <a:p>
            <a:pPr>
              <a:lnSpc>
                <a:spcPct val="80000"/>
              </a:lnSpc>
            </a:pPr>
            <a:endParaRPr lang="en-US" altLang="en-US" sz="1000" dirty="0"/>
          </a:p>
        </p:txBody>
      </p:sp>
    </p:spTree>
    <p:extLst>
      <p:ext uri="{BB962C8B-B14F-4D97-AF65-F5344CB8AC3E}">
        <p14:creationId xmlns:p14="http://schemas.microsoft.com/office/powerpoint/2010/main" val="1733776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84E17DA-7ADB-4BB3-96F3-4DC39114C39E}" type="slidenum">
              <a:rPr lang="en-US" altLang="en-US"/>
              <a:pPr/>
              <a:t>‹#›</a:t>
            </a:fld>
            <a:endParaRPr lang="en-US" altLang="en-US"/>
          </a:p>
        </p:txBody>
      </p:sp>
    </p:spTree>
    <p:extLst>
      <p:ext uri="{BB962C8B-B14F-4D97-AF65-F5344CB8AC3E}">
        <p14:creationId xmlns:p14="http://schemas.microsoft.com/office/powerpoint/2010/main" val="1983358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07F4101-67CA-443B-8ED0-EA05E26B4B4C}" type="slidenum">
              <a:rPr lang="en-US" altLang="en-US"/>
              <a:pPr/>
              <a:t>‹#›</a:t>
            </a:fld>
            <a:endParaRPr lang="en-US" altLang="en-US"/>
          </a:p>
        </p:txBody>
      </p:sp>
    </p:spTree>
    <p:extLst>
      <p:ext uri="{BB962C8B-B14F-4D97-AF65-F5344CB8AC3E}">
        <p14:creationId xmlns:p14="http://schemas.microsoft.com/office/powerpoint/2010/main" val="2740394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47D288D-2880-4E96-9F6E-5EECD0309254}" type="slidenum">
              <a:rPr lang="en-US" altLang="en-US"/>
              <a:pPr/>
              <a:t>‹#›</a:t>
            </a:fld>
            <a:endParaRPr lang="en-US" altLang="en-US"/>
          </a:p>
        </p:txBody>
      </p:sp>
    </p:spTree>
    <p:extLst>
      <p:ext uri="{BB962C8B-B14F-4D97-AF65-F5344CB8AC3E}">
        <p14:creationId xmlns:p14="http://schemas.microsoft.com/office/powerpoint/2010/main" val="22135749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5475D67C-6A6F-42BC-9987-D2B337D94A04}" type="slidenum">
              <a:rPr lang="en-US" altLang="en-US"/>
              <a:pPr/>
              <a:t>‹#›</a:t>
            </a:fld>
            <a:endParaRPr lang="en-US" altLang="en-US"/>
          </a:p>
        </p:txBody>
      </p:sp>
    </p:spTree>
    <p:extLst>
      <p:ext uri="{BB962C8B-B14F-4D97-AF65-F5344CB8AC3E}">
        <p14:creationId xmlns:p14="http://schemas.microsoft.com/office/powerpoint/2010/main" val="23676525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526656B3-6DA7-4B2B-B450-2D43FB45946E}" type="slidenum">
              <a:rPr lang="en-US" altLang="en-US"/>
              <a:pPr/>
              <a:t>‹#›</a:t>
            </a:fld>
            <a:endParaRPr lang="en-US" altLang="en-US"/>
          </a:p>
        </p:txBody>
      </p:sp>
    </p:spTree>
    <p:extLst>
      <p:ext uri="{BB962C8B-B14F-4D97-AF65-F5344CB8AC3E}">
        <p14:creationId xmlns:p14="http://schemas.microsoft.com/office/powerpoint/2010/main" val="2691967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DB2EDAC8-8B66-4280-B8D6-FDD012AF8A83}" type="slidenum">
              <a:rPr lang="en-US" altLang="en-US"/>
              <a:pPr/>
              <a:t>‹#›</a:t>
            </a:fld>
            <a:endParaRPr lang="en-US" altLang="en-US"/>
          </a:p>
        </p:txBody>
      </p:sp>
    </p:spTree>
    <p:extLst>
      <p:ext uri="{BB962C8B-B14F-4D97-AF65-F5344CB8AC3E}">
        <p14:creationId xmlns:p14="http://schemas.microsoft.com/office/powerpoint/2010/main" val="114121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C3BD07D8-3876-473E-BA29-EAE839CD5BB7}" type="slidenum">
              <a:rPr lang="en-US" altLang="en-US"/>
              <a:pPr/>
              <a:t>‹#›</a:t>
            </a:fld>
            <a:endParaRPr lang="en-US" altLang="en-US"/>
          </a:p>
        </p:txBody>
      </p:sp>
    </p:spTree>
    <p:extLst>
      <p:ext uri="{BB962C8B-B14F-4D97-AF65-F5344CB8AC3E}">
        <p14:creationId xmlns:p14="http://schemas.microsoft.com/office/powerpoint/2010/main" val="3987703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D4B470B-0169-4D58-A500-19A7235F70AA}" type="slidenum">
              <a:rPr lang="en-US" altLang="en-US"/>
              <a:pPr/>
              <a:t>‹#›</a:t>
            </a:fld>
            <a:endParaRPr lang="en-US" altLang="en-US"/>
          </a:p>
        </p:txBody>
      </p:sp>
    </p:spTree>
    <p:extLst>
      <p:ext uri="{BB962C8B-B14F-4D97-AF65-F5344CB8AC3E}">
        <p14:creationId xmlns:p14="http://schemas.microsoft.com/office/powerpoint/2010/main" val="1066850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B4F3BB9-9B3E-453F-A078-5B86FFB2E4A6}" type="slidenum">
              <a:rPr lang="en-US" altLang="en-US"/>
              <a:pPr/>
              <a:t>‹#›</a:t>
            </a:fld>
            <a:endParaRPr lang="en-US" altLang="en-US"/>
          </a:p>
        </p:txBody>
      </p:sp>
    </p:spTree>
    <p:extLst>
      <p:ext uri="{BB962C8B-B14F-4D97-AF65-F5344CB8AC3E}">
        <p14:creationId xmlns:p14="http://schemas.microsoft.com/office/powerpoint/2010/main" val="297862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3D0B3FF-60DF-4153-9661-B73F5AD619A9}" type="slidenum">
              <a:rPr lang="en-US" altLang="en-US"/>
              <a:pPr/>
              <a:t>‹#›</a:t>
            </a:fld>
            <a:endParaRPr lang="en-US" altLang="en-US"/>
          </a:p>
        </p:txBody>
      </p:sp>
    </p:spTree>
    <p:extLst>
      <p:ext uri="{BB962C8B-B14F-4D97-AF65-F5344CB8AC3E}">
        <p14:creationId xmlns:p14="http://schemas.microsoft.com/office/powerpoint/2010/main" val="131701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C7E7BF3E-6522-4431-9A4E-C1E4A5BC3112}" type="slidenum">
              <a:rPr lang="en-US" altLang="en-US"/>
              <a:pPr/>
              <a:t>‹#›</a:t>
            </a:fld>
            <a:endParaRPr lang="en-US" altLang="en-US"/>
          </a:p>
        </p:txBody>
      </p:sp>
    </p:spTree>
    <p:extLst>
      <p:ext uri="{BB962C8B-B14F-4D97-AF65-F5344CB8AC3E}">
        <p14:creationId xmlns:p14="http://schemas.microsoft.com/office/powerpoint/2010/main" val="2465907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2365B684-863B-44BE-8C6A-12AE14AB4E87}" type="slidenum">
              <a:rPr lang="en-US" altLang="en-US"/>
              <a:pPr/>
              <a:t>‹#›</a:t>
            </a:fld>
            <a:endParaRPr lang="en-US" altLang="en-US"/>
          </a:p>
        </p:txBody>
      </p:sp>
    </p:spTree>
    <p:extLst>
      <p:ext uri="{BB962C8B-B14F-4D97-AF65-F5344CB8AC3E}">
        <p14:creationId xmlns:p14="http://schemas.microsoft.com/office/powerpoint/2010/main" val="94038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A4C0093B-DA79-4440-B14F-EB3C31B56EBD}" type="slidenum">
              <a:rPr lang="en-US" altLang="en-US"/>
              <a:pPr/>
              <a:t>‹#›</a:t>
            </a:fld>
            <a:endParaRPr lang="en-US" altLang="en-US"/>
          </a:p>
        </p:txBody>
      </p:sp>
    </p:spTree>
    <p:extLst>
      <p:ext uri="{BB962C8B-B14F-4D97-AF65-F5344CB8AC3E}">
        <p14:creationId xmlns:p14="http://schemas.microsoft.com/office/powerpoint/2010/main" val="4293670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A3ECA18-A3B0-48AE-857A-47ED2745E35F}" type="slidenum">
              <a:rPr lang="en-US" altLang="en-US"/>
              <a:pPr/>
              <a:t>‹#›</a:t>
            </a:fld>
            <a:endParaRPr lang="en-US" altLang="en-US"/>
          </a:p>
        </p:txBody>
      </p:sp>
    </p:spTree>
    <p:extLst>
      <p:ext uri="{BB962C8B-B14F-4D97-AF65-F5344CB8AC3E}">
        <p14:creationId xmlns:p14="http://schemas.microsoft.com/office/powerpoint/2010/main" val="2643745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029BAC1-C13D-406A-87D4-27DB0B1468A6}" type="slidenum">
              <a:rPr lang="en-US" altLang="en-US"/>
              <a:pPr/>
              <a:t>‹#›</a:t>
            </a:fld>
            <a:endParaRPr lang="en-US" altLang="en-US"/>
          </a:p>
        </p:txBody>
      </p:sp>
    </p:spTree>
    <p:extLst>
      <p:ext uri="{BB962C8B-B14F-4D97-AF65-F5344CB8AC3E}">
        <p14:creationId xmlns:p14="http://schemas.microsoft.com/office/powerpoint/2010/main" val="328316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BE48C0D-38EB-4071-9DD8-4D96CECF48B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2971800"/>
            <a:ext cx="8229600" cy="1676400"/>
          </a:xfrm>
        </p:spPr>
        <p:txBody>
          <a:bodyPr/>
          <a:lstStyle/>
          <a:p>
            <a:r>
              <a:rPr lang="en-US" altLang="en-US" sz="4000" dirty="0"/>
              <a:t/>
            </a:r>
            <a:br>
              <a:rPr lang="en-US" altLang="en-US" sz="4000" dirty="0"/>
            </a:br>
            <a:r>
              <a:rPr lang="en-US" altLang="en-US" sz="4000" dirty="0"/>
              <a:t>Performance and Progress</a:t>
            </a:r>
            <a:br>
              <a:rPr lang="en-US" altLang="en-US" sz="4000" dirty="0"/>
            </a:br>
            <a:r>
              <a:rPr lang="en-US" altLang="en-US" sz="4000" dirty="0" smtClean="0"/>
              <a:t>2012/2013</a:t>
            </a:r>
            <a:endParaRPr lang="en-US" altLang="en-US" sz="4000" dirty="0"/>
          </a:p>
        </p:txBody>
      </p:sp>
      <p:pic>
        <p:nvPicPr>
          <p:cNvPr id="3079" name="Picture 7" descr="Childrens_Levy_Horizontal"/>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828800" y="762000"/>
            <a:ext cx="5486400" cy="2193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ppt_w</p:attrName>
                                        </p:attrNameLst>
                                      </p:cBhvr>
                                      <p:tavLst>
                                        <p:tav tm="0">
                                          <p:val>
                                            <p:fltVal val="0"/>
                                          </p:val>
                                        </p:tav>
                                        <p:tav tm="100000">
                                          <p:val>
                                            <p:strVal val="#ppt_w"/>
                                          </p:val>
                                        </p:tav>
                                      </p:tavLst>
                                    </p:anim>
                                    <p:anim calcmode="lin" valueType="num">
                                      <p:cBhvr>
                                        <p:cTn id="8" dur="500" fill="hold"/>
                                        <p:tgtEl>
                                          <p:spTgt spid="3074"/>
                                        </p:tgtEl>
                                        <p:attrNameLst>
                                          <p:attrName>ppt_h</p:attrName>
                                        </p:attrNameLst>
                                      </p:cBhvr>
                                      <p:tavLst>
                                        <p:tav tm="0">
                                          <p:val>
                                            <p:fltVal val="0"/>
                                          </p:val>
                                        </p:tav>
                                        <p:tav tm="100000">
                                          <p:val>
                                            <p:strVal val="#ppt_h"/>
                                          </p:val>
                                        </p:tav>
                                      </p:tavLst>
                                    </p:anim>
                                    <p:animEffect transition="in" filter="fade">
                                      <p:cBhvr>
                                        <p:cTn id="9"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ltLang="en-US" sz="4200" dirty="0"/>
              <a:t>Primary Language</a:t>
            </a:r>
          </a:p>
        </p:txBody>
      </p:sp>
      <p:pic>
        <p:nvPicPr>
          <p:cNvPr id="5" name="Content Placeholder 4"/>
          <p:cNvPicPr>
            <a:picLocks noGrp="1" noChangeAspect="1"/>
          </p:cNvPicPr>
          <p:nvPr>
            <p:ph sz="half" idx="1"/>
          </p:nvPr>
        </p:nvPicPr>
        <p:blipFill>
          <a:blip r:embed="rId3"/>
          <a:stretch>
            <a:fillRect/>
          </a:stretch>
        </p:blipFill>
        <p:spPr>
          <a:xfrm>
            <a:off x="517992" y="1417638"/>
            <a:ext cx="8108015" cy="5164325"/>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altLang="en-US" sz="4000"/>
              <a:t>Race/Ethnicity Data: </a:t>
            </a:r>
            <a:br>
              <a:rPr lang="en-US" altLang="en-US" sz="4000"/>
            </a:br>
            <a:r>
              <a:rPr lang="en-US" altLang="en-US" sz="4000"/>
              <a:t>Context</a:t>
            </a:r>
          </a:p>
        </p:txBody>
      </p:sp>
      <p:sp>
        <p:nvSpPr>
          <p:cNvPr id="101379" name="Rectangle 3"/>
          <p:cNvSpPr>
            <a:spLocks noGrp="1" noChangeArrowheads="1"/>
          </p:cNvSpPr>
          <p:nvPr>
            <p:ph type="body" idx="1"/>
          </p:nvPr>
        </p:nvSpPr>
        <p:spPr>
          <a:xfrm>
            <a:off x="457200" y="1600200"/>
            <a:ext cx="8229600" cy="4800600"/>
          </a:xfrm>
        </p:spPr>
        <p:txBody>
          <a:bodyPr/>
          <a:lstStyle/>
          <a:p>
            <a:pPr>
              <a:lnSpc>
                <a:spcPct val="80000"/>
              </a:lnSpc>
            </a:pPr>
            <a:r>
              <a:rPr lang="en-US" altLang="en-US" sz="2800"/>
              <a:t>Present data to look at who PCL programs serve through an equity lens.</a:t>
            </a:r>
          </a:p>
          <a:p>
            <a:pPr>
              <a:lnSpc>
                <a:spcPct val="80000"/>
              </a:lnSpc>
            </a:pPr>
            <a:r>
              <a:rPr lang="en-US" altLang="en-US" sz="2800"/>
              <a:t>Analyze whether we are reaching populations that are more likely to experience a significant achievement gap as compared to the white middle-income population.</a:t>
            </a:r>
          </a:p>
          <a:p>
            <a:pPr>
              <a:lnSpc>
                <a:spcPct val="80000"/>
              </a:lnSpc>
            </a:pPr>
            <a:r>
              <a:rPr lang="en-US" altLang="en-US" sz="2800"/>
              <a:t>Analyze whether PCL is addressing the significant overrepresentation of Native American and African American children in the foster care system. </a:t>
            </a:r>
          </a:p>
          <a:p>
            <a:pPr>
              <a:lnSpc>
                <a:spcPct val="80000"/>
              </a:lnSpc>
            </a:pPr>
            <a:r>
              <a:rPr lang="en-US" altLang="en-US" sz="2800"/>
              <a:t>Analyze whether PCL is investing equitably across program areas and in each program area.</a:t>
            </a:r>
          </a:p>
          <a:p>
            <a:pPr>
              <a:lnSpc>
                <a:spcPct val="80000"/>
              </a:lnSpc>
            </a:pPr>
            <a:endParaRPr lang="en-US" altLang="en-US" sz="2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a:xfrm>
            <a:off x="488302" y="228600"/>
            <a:ext cx="8229600" cy="990601"/>
          </a:xfrm>
        </p:spPr>
        <p:txBody>
          <a:bodyPr/>
          <a:lstStyle/>
          <a:p>
            <a:r>
              <a:rPr lang="en-US" altLang="en-US" dirty="0" smtClean="0"/>
              <a:t>Race/Ethnicity</a:t>
            </a:r>
            <a:endParaRPr lang="en-US" altLang="en-US" dirty="0"/>
          </a:p>
        </p:txBody>
      </p:sp>
      <p:pic>
        <p:nvPicPr>
          <p:cNvPr id="3" name="Picture 2"/>
          <p:cNvPicPr>
            <a:picLocks noChangeAspect="1"/>
          </p:cNvPicPr>
          <p:nvPr/>
        </p:nvPicPr>
        <p:blipFill>
          <a:blip r:embed="rId3"/>
          <a:stretch>
            <a:fillRect/>
          </a:stretch>
        </p:blipFill>
        <p:spPr>
          <a:xfrm>
            <a:off x="488302" y="1299426"/>
            <a:ext cx="8187192" cy="5321134"/>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60" name="Rectangle 4"/>
          <p:cNvSpPr>
            <a:spLocks noGrp="1" noChangeArrowheads="1"/>
          </p:cNvSpPr>
          <p:nvPr>
            <p:ph type="title"/>
          </p:nvPr>
        </p:nvSpPr>
        <p:spPr>
          <a:noFill/>
          <a:ln/>
        </p:spPr>
        <p:txBody>
          <a:bodyPr/>
          <a:lstStyle/>
          <a:p>
            <a:r>
              <a:rPr lang="en-US" altLang="en-US" dirty="0"/>
              <a:t>Race/Ethnicity Data </a:t>
            </a:r>
            <a:r>
              <a:rPr lang="en-US" altLang="en-US" dirty="0" smtClean="0"/>
              <a:t>FY12-13</a:t>
            </a:r>
            <a:endParaRPr lang="en-US" altLang="en-US" dirty="0"/>
          </a:p>
        </p:txBody>
      </p:sp>
      <p:graphicFrame>
        <p:nvGraphicFramePr>
          <p:cNvPr id="173135" name="Group 79"/>
          <p:cNvGraphicFramePr>
            <a:graphicFrameLocks noGrp="1"/>
          </p:cNvGraphicFramePr>
          <p:nvPr>
            <p:ph sz="half" idx="1"/>
            <p:extLst>
              <p:ext uri="{D42A27DB-BD31-4B8C-83A1-F6EECF244321}">
                <p14:modId xmlns:p14="http://schemas.microsoft.com/office/powerpoint/2010/main" val="1292344485"/>
              </p:ext>
            </p:extLst>
          </p:nvPr>
        </p:nvGraphicFramePr>
        <p:xfrm>
          <a:off x="457200" y="1371600"/>
          <a:ext cx="8229600" cy="3627120"/>
        </p:xfrm>
        <a:graphic>
          <a:graphicData uri="http://schemas.openxmlformats.org/drawingml/2006/table">
            <a:tbl>
              <a:tblPr/>
              <a:tblGrid>
                <a:gridCol w="1981200"/>
                <a:gridCol w="1922463"/>
                <a:gridCol w="2232025"/>
                <a:gridCol w="2093912"/>
              </a:tblGrid>
              <a:tr h="13144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200" b="1" i="0" u="none" strike="noStrike" cap="none" normalizeH="0" baseline="0" dirty="0" smtClean="0">
                          <a:ln>
                            <a:noFill/>
                          </a:ln>
                          <a:solidFill>
                            <a:schemeClr val="tx1"/>
                          </a:solidFill>
                          <a:effectLst/>
                          <a:latin typeface="Arial" panose="020B0604020202020204" pitchFamily="34" charset="0"/>
                        </a:rPr>
                        <a:t>Population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200" b="1" i="0" u="none" strike="noStrike" cap="none" normalizeH="0" baseline="0" smtClean="0">
                          <a:ln>
                            <a:noFill/>
                          </a:ln>
                          <a:solidFill>
                            <a:schemeClr val="tx1"/>
                          </a:solidFill>
                          <a:effectLst/>
                          <a:latin typeface="Arial" panose="020B0604020202020204" pitchFamily="34" charset="0"/>
                        </a:rPr>
                        <a:t>% of Levy Program Participants Served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200" b="1" i="0" u="none" strike="noStrike" cap="none" normalizeH="0" baseline="0" dirty="0" smtClean="0">
                          <a:ln>
                            <a:noFill/>
                          </a:ln>
                          <a:solidFill>
                            <a:schemeClr val="tx1"/>
                          </a:solidFill>
                          <a:effectLst/>
                          <a:latin typeface="Arial" panose="020B0604020202020204" pitchFamily="34" charset="0"/>
                        </a:rPr>
                        <a:t>% 2012/2013</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200" b="1" i="0" u="none" strike="noStrike" cap="none" normalizeH="0" baseline="0" dirty="0" smtClean="0">
                          <a:ln>
                            <a:noFill/>
                          </a:ln>
                          <a:solidFill>
                            <a:schemeClr val="tx1"/>
                          </a:solidFill>
                          <a:effectLst/>
                          <a:latin typeface="Arial" panose="020B0604020202020204" pitchFamily="34" charset="0"/>
                        </a:rPr>
                        <a:t>Enrollment in Portland School Districts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200" b="1" i="0" u="none" strike="noStrike" cap="none" normalizeH="0" baseline="0" smtClean="0">
                          <a:ln>
                            <a:noFill/>
                          </a:ln>
                          <a:solidFill>
                            <a:schemeClr val="tx1"/>
                          </a:solidFill>
                          <a:effectLst/>
                          <a:latin typeface="Arial" panose="020B0604020202020204" pitchFamily="34" charset="0"/>
                        </a:rPr>
                        <a:t>% Multnomah County Population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8715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rPr>
                        <a:t>Children of Color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Arial" panose="020B0604020202020204" pitchFamily="34" charset="0"/>
                        </a:rPr>
                        <a:t>66.9%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Arial" panose="020B0604020202020204" pitchFamily="34" charset="0"/>
                        </a:rPr>
                        <a:t>48.8%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rPr>
                        <a:t>27.9%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rPr>
                        <a:t>(all ages)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15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rPr>
                        <a:t>White Children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Arial" panose="020B0604020202020204" pitchFamily="34" charset="0"/>
                        </a:rPr>
                        <a:t>28.4%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Arial" panose="020B0604020202020204" pitchFamily="34" charset="0"/>
                        </a:rPr>
                        <a:t>51.2%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Arial" panose="020B0604020202020204" pitchFamily="34" charset="0"/>
                        </a:rPr>
                        <a:t>72.1%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Arial" panose="020B0604020202020204" pitchFamily="34" charset="0"/>
                        </a:rPr>
                        <a:t>(all ages)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3115" name="Rectangle 59"/>
          <p:cNvSpPr>
            <a:spLocks noGrp="1" noChangeArrowheads="1"/>
          </p:cNvSpPr>
          <p:nvPr>
            <p:ph type="body" sz="half" idx="2"/>
          </p:nvPr>
        </p:nvSpPr>
        <p:spPr>
          <a:xfrm>
            <a:off x="304800" y="5181600"/>
            <a:ext cx="8839200" cy="1371600"/>
          </a:xfrm>
        </p:spPr>
        <p:txBody>
          <a:bodyPr/>
          <a:lstStyle/>
          <a:p>
            <a:pPr>
              <a:lnSpc>
                <a:spcPct val="90000"/>
              </a:lnSpc>
              <a:buFontTx/>
              <a:buNone/>
            </a:pPr>
            <a:r>
              <a:rPr lang="en-US" altLang="en-US" sz="2000"/>
              <a:t>Compared to white children, children of color are more likely to experience:</a:t>
            </a:r>
          </a:p>
          <a:p>
            <a:pPr>
              <a:lnSpc>
                <a:spcPct val="90000"/>
              </a:lnSpc>
            </a:pPr>
            <a:r>
              <a:rPr lang="en-US" altLang="en-US" sz="2000"/>
              <a:t>Lower rates of meeting/exceeding academic achievement benchmarks</a:t>
            </a:r>
          </a:p>
          <a:p>
            <a:pPr>
              <a:lnSpc>
                <a:spcPct val="90000"/>
              </a:lnSpc>
            </a:pPr>
            <a:r>
              <a:rPr lang="en-US" altLang="en-US" sz="2000"/>
              <a:t>Disproportionately higher rates of exclusionary discipline in schools</a:t>
            </a:r>
          </a:p>
          <a:p>
            <a:pPr>
              <a:lnSpc>
                <a:spcPct val="90000"/>
              </a:lnSpc>
            </a:pPr>
            <a:r>
              <a:rPr lang="en-US" altLang="en-US" sz="2000"/>
              <a:t>Over-representation in child welfare system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8" name="Rectangle 4"/>
          <p:cNvSpPr>
            <a:spLocks noGrp="1" noChangeArrowheads="1"/>
          </p:cNvSpPr>
          <p:nvPr>
            <p:ph type="title"/>
          </p:nvPr>
        </p:nvSpPr>
        <p:spPr>
          <a:xfrm>
            <a:off x="457200" y="274638"/>
            <a:ext cx="8229600" cy="944562"/>
          </a:xfrm>
          <a:noFill/>
          <a:ln/>
        </p:spPr>
        <p:txBody>
          <a:bodyPr/>
          <a:lstStyle/>
          <a:p>
            <a:r>
              <a:rPr lang="en-US" altLang="en-US" dirty="0"/>
              <a:t>Race/Ethnicity Data </a:t>
            </a:r>
            <a:r>
              <a:rPr lang="en-US" altLang="en-US" dirty="0" smtClean="0"/>
              <a:t>FY12-13</a:t>
            </a:r>
            <a:endParaRPr lang="en-US" altLang="en-US" dirty="0"/>
          </a:p>
        </p:txBody>
      </p:sp>
      <p:graphicFrame>
        <p:nvGraphicFramePr>
          <p:cNvPr id="175230" name="Group 126"/>
          <p:cNvGraphicFramePr>
            <a:graphicFrameLocks noGrp="1"/>
          </p:cNvGraphicFramePr>
          <p:nvPr>
            <p:ph idx="1"/>
            <p:extLst>
              <p:ext uri="{D42A27DB-BD31-4B8C-83A1-F6EECF244321}">
                <p14:modId xmlns:p14="http://schemas.microsoft.com/office/powerpoint/2010/main" val="3667287533"/>
              </p:ext>
            </p:extLst>
          </p:nvPr>
        </p:nvGraphicFramePr>
        <p:xfrm>
          <a:off x="457200" y="1219200"/>
          <a:ext cx="8305800" cy="5103815"/>
        </p:xfrm>
        <a:graphic>
          <a:graphicData uri="http://schemas.openxmlformats.org/drawingml/2006/table">
            <a:tbl>
              <a:tblPr/>
              <a:tblGrid>
                <a:gridCol w="3657600"/>
                <a:gridCol w="2057400"/>
                <a:gridCol w="2590800"/>
              </a:tblGrid>
              <a:tr h="19065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200" b="1" i="0" u="none" strike="noStrike" cap="none" normalizeH="0" baseline="0" dirty="0" smtClean="0">
                          <a:ln>
                            <a:noFill/>
                          </a:ln>
                          <a:solidFill>
                            <a:schemeClr val="tx1"/>
                          </a:solidFill>
                          <a:effectLst/>
                          <a:latin typeface="Arial" panose="020B0604020202020204" pitchFamily="34" charset="0"/>
                        </a:rPr>
                        <a:t>Population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200" b="1" i="0" u="none" strike="noStrike" cap="none" normalizeH="0" baseline="0" dirty="0" smtClean="0">
                          <a:ln>
                            <a:noFill/>
                          </a:ln>
                          <a:solidFill>
                            <a:schemeClr val="tx1"/>
                          </a:solidFill>
                          <a:effectLst/>
                          <a:latin typeface="Arial" panose="020B0604020202020204" pitchFamily="34" charset="0"/>
                        </a:rPr>
                        <a:t>% of Levy Program Participants Served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Arial" panose="020B0604020202020204" pitchFamily="34" charset="0"/>
                        </a:rPr>
                        <a:t>n=12,088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200" b="1" i="0" u="none" strike="noStrike" cap="none" normalizeH="0" baseline="0" dirty="0" smtClean="0">
                          <a:ln>
                            <a:noFill/>
                          </a:ln>
                          <a:solidFill>
                            <a:schemeClr val="tx1"/>
                          </a:solidFill>
                          <a:effectLst/>
                          <a:latin typeface="Arial" panose="020B0604020202020204" pitchFamily="34" charset="0"/>
                        </a:rPr>
                        <a:t>% 2012/2013</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200" b="1" i="0" u="none" strike="noStrike" cap="none" normalizeH="0" baseline="0" dirty="0" smtClean="0">
                          <a:ln>
                            <a:noFill/>
                          </a:ln>
                          <a:solidFill>
                            <a:schemeClr val="tx1"/>
                          </a:solidFill>
                          <a:effectLst/>
                          <a:latin typeface="Arial" panose="020B0604020202020204" pitchFamily="34" charset="0"/>
                        </a:rPr>
                        <a:t>Enrollment in Portland School Districts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Arial" panose="020B0604020202020204" pitchFamily="34" charset="0"/>
                        </a:rPr>
                        <a:t>n=76,083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r>
              <a:tr h="5048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Arial" panose="020B0604020202020204" pitchFamily="34" charset="0"/>
                        </a:rPr>
                        <a:t>Latino Children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anose="020B0604020202020204" pitchFamily="34" charset="0"/>
                        </a:rPr>
                        <a:t>26.6%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anose="020B0604020202020204" pitchFamily="34" charset="0"/>
                        </a:rPr>
                        <a:t>21.2%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48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Arial" panose="020B0604020202020204" pitchFamily="34" charset="0"/>
                        </a:rPr>
                        <a:t>African-American Children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anose="020B0604020202020204" pitchFamily="34" charset="0"/>
                        </a:rPr>
                        <a:t>18.5%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anose="020B0604020202020204" pitchFamily="34" charset="0"/>
                        </a:rPr>
                        <a:t>9.8%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Arial" panose="020B0604020202020204" pitchFamily="34" charset="0"/>
                        </a:rPr>
                        <a:t>Asian/Pacific Islander Children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Arial" panose="020B0604020202020204" pitchFamily="34" charset="0"/>
                        </a:rPr>
                        <a:t>6.6%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anose="020B0604020202020204" pitchFamily="34" charset="0"/>
                        </a:rPr>
                        <a:t>10.6%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51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Arial" panose="020B0604020202020204" pitchFamily="34" charset="0"/>
                        </a:rPr>
                        <a:t>Native American/ Alaskan Native Children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anose="020B0604020202020204" pitchFamily="34" charset="0"/>
                        </a:rPr>
                        <a:t>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Arial" panose="020B0604020202020204" pitchFamily="34" charset="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45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anose="020B0604020202020204" pitchFamily="34" charset="0"/>
                        </a:rPr>
                        <a:t>Multiracial/ethnic Children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anose="020B0604020202020204" pitchFamily="34" charset="0"/>
                        </a:rPr>
                        <a:t>10.4%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anose="020B0604020202020204" pitchFamily="34" charset="0"/>
                        </a:rPr>
                        <a:t>6.2%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21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Arial" panose="020B0604020202020204" pitchFamily="34" charset="0"/>
                        </a:rPr>
                        <a:t>White Children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anose="020B0604020202020204" pitchFamily="34" charset="0"/>
                        </a:rPr>
                        <a:t>28.4%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anose="020B0604020202020204" pitchFamily="34" charset="0"/>
                        </a:rPr>
                        <a:t>51.2%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94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Arial" panose="020B0604020202020204" pitchFamily="34" charset="0"/>
                        </a:rPr>
                        <a:t>Not Given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anose="020B0604020202020204" pitchFamily="34" charset="0"/>
                        </a:rPr>
                        <a:t>4.6%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lstStyle/>
          <a:p>
            <a:r>
              <a:rPr lang="en-US" altLang="en-US" dirty="0"/>
              <a:t>Race/Ethnicity Data:  Issues in Levy Programming</a:t>
            </a:r>
            <a:endParaRPr lang="en-US" dirty="0"/>
          </a:p>
        </p:txBody>
      </p:sp>
      <p:graphicFrame>
        <p:nvGraphicFramePr>
          <p:cNvPr id="4" name="Content Placeholder 3"/>
          <p:cNvGraphicFramePr>
            <a:graphicFrameLocks noGrp="1"/>
          </p:cNvGraphicFramePr>
          <p:nvPr>
            <p:ph idx="1"/>
          </p:nvPr>
        </p:nvGraphicFramePr>
        <p:xfrm>
          <a:off x="457200" y="1828799"/>
          <a:ext cx="8229600" cy="4596384"/>
        </p:xfrm>
        <a:graphic>
          <a:graphicData uri="http://schemas.openxmlformats.org/drawingml/2006/table">
            <a:tbl>
              <a:tblPr firstRow="1" bandRow="1">
                <a:tableStyleId>{5C22544A-7EE6-4342-B048-85BDC9FD1C3A}</a:tableStyleId>
              </a:tblPr>
              <a:tblGrid>
                <a:gridCol w="2057400"/>
                <a:gridCol w="2057400"/>
                <a:gridCol w="2057400"/>
                <a:gridCol w="2057400"/>
              </a:tblGrid>
              <a:tr h="14478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Arial" panose="020B0604020202020204" pitchFamily="34" charset="0"/>
                        </a:rPr>
                        <a:t>Population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Arial" panose="020B0604020202020204" pitchFamily="34" charset="0"/>
                        </a:rPr>
                        <a:t>% of Levy Foster Care Participants Served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Arial" panose="020B0604020202020204" pitchFamily="34" charset="0"/>
                        </a:rPr>
                        <a:t>n=523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Arial" panose="020B0604020202020204" pitchFamily="34" charset="0"/>
                        </a:rPr>
                        <a:t>% of Levy Child Abuse Participants Served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Arial" panose="020B0604020202020204" pitchFamily="34" charset="0"/>
                        </a:rPr>
                        <a:t>n=2,569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Arial" panose="020B0604020202020204" pitchFamily="34" charset="0"/>
                        </a:rPr>
                        <a:t>% children in Foster Care Multnomah County </a:t>
                      </a:r>
                      <a:endParaRPr kumimoji="0" lang="en-US" altLang="en-US" sz="20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Arial" panose="020B0604020202020204" pitchFamily="34" charset="0"/>
                        </a:rPr>
                        <a:t>n=2,356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r>
              <a:tr h="37084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African American/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African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27.5%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18.0%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22.1%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Asian/Pacific 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2.7%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Native American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20.1%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Latino/ Hispanic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7.1%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25.7%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15.0%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Multiracial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10.7%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13.9%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White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32.5%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32.6%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52.6%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Not Given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5692949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lstStyle/>
          <a:p>
            <a:r>
              <a:rPr lang="en-US" altLang="en-US" sz="4000"/>
              <a:t>Race/Ethnicity Data: Issues in </a:t>
            </a:r>
            <a:br>
              <a:rPr lang="en-US" altLang="en-US" sz="4000"/>
            </a:br>
            <a:r>
              <a:rPr lang="en-US" altLang="en-US" sz="4000"/>
              <a:t>Levy Programming</a:t>
            </a:r>
          </a:p>
        </p:txBody>
      </p:sp>
      <p:sp>
        <p:nvSpPr>
          <p:cNvPr id="195587" name="Rectangle 3"/>
          <p:cNvSpPr>
            <a:spLocks noGrp="1" noChangeArrowheads="1"/>
          </p:cNvSpPr>
          <p:nvPr>
            <p:ph type="body" idx="1"/>
          </p:nvPr>
        </p:nvSpPr>
        <p:spPr>
          <a:xfrm>
            <a:off x="304800" y="1676400"/>
            <a:ext cx="8534400" cy="5029200"/>
          </a:xfrm>
        </p:spPr>
        <p:txBody>
          <a:bodyPr/>
          <a:lstStyle/>
          <a:p>
            <a:pPr>
              <a:lnSpc>
                <a:spcPct val="90000"/>
              </a:lnSpc>
            </a:pPr>
            <a:r>
              <a:rPr lang="en-US" altLang="en-US" sz="2800" dirty="0"/>
              <a:t>At the macro level, the Levy has successfully directed proportionally more programming to populations </a:t>
            </a:r>
            <a:r>
              <a:rPr lang="en-US" altLang="en-US" sz="2800" dirty="0" smtClean="0"/>
              <a:t>likely </a:t>
            </a:r>
            <a:r>
              <a:rPr lang="en-US" altLang="en-US" sz="2800" dirty="0"/>
              <a:t>to experience disproportionately poor outcomes.</a:t>
            </a:r>
          </a:p>
          <a:p>
            <a:pPr>
              <a:lnSpc>
                <a:spcPct val="90000"/>
              </a:lnSpc>
            </a:pPr>
            <a:r>
              <a:rPr lang="en-US" altLang="en-US" sz="2800" dirty="0" smtClean="0"/>
              <a:t>Some Levy program areas have service gaps.</a:t>
            </a:r>
          </a:p>
          <a:p>
            <a:pPr>
              <a:lnSpc>
                <a:spcPct val="90000"/>
              </a:lnSpc>
            </a:pPr>
            <a:r>
              <a:rPr lang="en-US" altLang="en-US" sz="2800" dirty="0" smtClean="0"/>
              <a:t>In Child Abuse Prevention &amp; Intervention, proportionally fewer African American children and Native American children are served.  In Mentoring, proportionally fewer Latino children, Asian children and Native American children are served</a:t>
            </a:r>
            <a:r>
              <a:rPr lang="en-US" altLang="en-US" sz="2800" dirty="0" smtClean="0"/>
              <a:t>. In Foster Care, proportionally fewer Latino children are served.</a:t>
            </a:r>
            <a:endParaRPr lang="en-US" alt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a:lstStyle/>
          <a:p>
            <a:r>
              <a:rPr lang="en-US" altLang="en-US" dirty="0"/>
              <a:t>What is Missing from </a:t>
            </a:r>
            <a:r>
              <a:rPr lang="en-US" altLang="en-US" dirty="0" smtClean="0"/>
              <a:t>Race/Ethnicity Data</a:t>
            </a:r>
            <a:endParaRPr lang="en-US" altLang="en-US" dirty="0"/>
          </a:p>
        </p:txBody>
      </p:sp>
      <p:sp>
        <p:nvSpPr>
          <p:cNvPr id="205827" name="Rectangle 3"/>
          <p:cNvSpPr>
            <a:spLocks noGrp="1" noChangeArrowheads="1"/>
          </p:cNvSpPr>
          <p:nvPr>
            <p:ph type="body" idx="1"/>
          </p:nvPr>
        </p:nvSpPr>
        <p:spPr/>
        <p:txBody>
          <a:bodyPr/>
          <a:lstStyle/>
          <a:p>
            <a:r>
              <a:rPr lang="en-US" altLang="en-US"/>
              <a:t>Data on sub-populations of “white” (Eastern European immigrants), and “black” (African immigrants).</a:t>
            </a:r>
          </a:p>
          <a:p>
            <a:r>
              <a:rPr lang="en-US" altLang="en-US"/>
              <a:t>Duplicated race/ethnicity data that reflects all of the multiple races/ethnicities with which each program participant identifies</a:t>
            </a:r>
          </a:p>
          <a:p>
            <a:r>
              <a:rPr lang="en-US" altLang="en-US"/>
              <a:t>The ability to disaggregate outcome data by other variables (poverty, race/ethnicity)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p:txBody>
          <a:bodyPr/>
          <a:lstStyle/>
          <a:p>
            <a:r>
              <a:rPr lang="en-US" altLang="en-US" b="1"/>
              <a:t>Participation Data</a:t>
            </a:r>
          </a:p>
        </p:txBody>
      </p:sp>
      <p:sp>
        <p:nvSpPr>
          <p:cNvPr id="206851" name="Rectangle 3"/>
          <p:cNvSpPr>
            <a:spLocks noGrp="1" noChangeArrowheads="1"/>
          </p:cNvSpPr>
          <p:nvPr>
            <p:ph type="body" idx="1"/>
          </p:nvPr>
        </p:nvSpPr>
        <p:spPr/>
        <p:txBody>
          <a:bodyPr/>
          <a:lstStyle/>
          <a:p>
            <a:pPr>
              <a:lnSpc>
                <a:spcPct val="90000"/>
              </a:lnSpc>
            </a:pPr>
            <a:r>
              <a:rPr lang="en-US" altLang="en-US" sz="2800" dirty="0" smtClean="0"/>
              <a:t>Fourth year the Levy </a:t>
            </a:r>
            <a:r>
              <a:rPr lang="en-US" altLang="en-US" sz="2800" dirty="0"/>
              <a:t>has collected this data</a:t>
            </a:r>
          </a:p>
          <a:p>
            <a:pPr>
              <a:lnSpc>
                <a:spcPct val="90000"/>
              </a:lnSpc>
            </a:pPr>
            <a:r>
              <a:rPr lang="en-US" altLang="en-US" sz="2800" dirty="0"/>
              <a:t>Data are relevant to program “dosage” </a:t>
            </a:r>
          </a:p>
          <a:p>
            <a:pPr>
              <a:lnSpc>
                <a:spcPct val="90000"/>
              </a:lnSpc>
            </a:pPr>
            <a:r>
              <a:rPr lang="en-US" altLang="en-US" sz="2800" dirty="0"/>
              <a:t>Dosage is important in affecting outcomes for children</a:t>
            </a:r>
          </a:p>
          <a:p>
            <a:pPr>
              <a:lnSpc>
                <a:spcPct val="90000"/>
              </a:lnSpc>
            </a:pPr>
            <a:r>
              <a:rPr lang="en-US" altLang="en-US" sz="2800" dirty="0"/>
              <a:t>Uses of the information:</a:t>
            </a:r>
          </a:p>
          <a:p>
            <a:pPr lvl="1">
              <a:lnSpc>
                <a:spcPct val="90000"/>
              </a:lnSpc>
            </a:pPr>
            <a:r>
              <a:rPr lang="en-US" altLang="en-US" sz="2400" dirty="0"/>
              <a:t>Raising awareness and improving participation rates at the program level.</a:t>
            </a:r>
          </a:p>
          <a:p>
            <a:pPr lvl="1">
              <a:lnSpc>
                <a:spcPct val="90000"/>
              </a:lnSpc>
            </a:pPr>
            <a:r>
              <a:rPr lang="en-US" altLang="en-US" sz="2400" dirty="0"/>
              <a:t>Establishing expectations for participation levels in program areas and among similar programs.</a:t>
            </a:r>
          </a:p>
          <a:p>
            <a:pPr lvl="1">
              <a:lnSpc>
                <a:spcPct val="90000"/>
              </a:lnSpc>
            </a:pPr>
            <a:r>
              <a:rPr lang="en-US" altLang="en-US" sz="2400" dirty="0"/>
              <a:t>Long term goal: using information to more effectively focus services. </a:t>
            </a:r>
          </a:p>
          <a:p>
            <a:pPr lvl="1">
              <a:lnSpc>
                <a:spcPct val="90000"/>
              </a:lnSpc>
              <a:buFontTx/>
              <a:buNone/>
            </a:pPr>
            <a:endParaRPr lang="en-US" altLang="en-US" sz="2400" dirty="0"/>
          </a:p>
        </p:txBody>
      </p:sp>
    </p:spTree>
    <p:extLst>
      <p:ext uri="{BB962C8B-B14F-4D97-AF65-F5344CB8AC3E}">
        <p14:creationId xmlns:p14="http://schemas.microsoft.com/office/powerpoint/2010/main" val="25305508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r>
              <a:rPr lang="en-US" altLang="en-US" b="1"/>
              <a:t>Participation Data</a:t>
            </a:r>
          </a:p>
        </p:txBody>
      </p:sp>
      <p:sp>
        <p:nvSpPr>
          <p:cNvPr id="189443" name="Rectangle 3"/>
          <p:cNvSpPr>
            <a:spLocks noGrp="1" noChangeArrowheads="1"/>
          </p:cNvSpPr>
          <p:nvPr>
            <p:ph type="body" sz="half" idx="1"/>
          </p:nvPr>
        </p:nvSpPr>
        <p:spPr>
          <a:xfrm>
            <a:off x="457200" y="1295400"/>
            <a:ext cx="8229600" cy="914400"/>
          </a:xfrm>
        </p:spPr>
        <p:txBody>
          <a:bodyPr/>
          <a:lstStyle/>
          <a:p>
            <a:pPr algn="ctr">
              <a:spcBef>
                <a:spcPct val="10000"/>
              </a:spcBef>
              <a:buFontTx/>
              <a:buNone/>
            </a:pPr>
            <a:r>
              <a:rPr lang="en-US" altLang="en-US" sz="2400"/>
              <a:t>Percent of children, parents or families </a:t>
            </a:r>
          </a:p>
          <a:p>
            <a:pPr algn="ctr">
              <a:spcBef>
                <a:spcPct val="10000"/>
              </a:spcBef>
              <a:buFontTx/>
              <a:buNone/>
            </a:pPr>
            <a:r>
              <a:rPr lang="en-US" altLang="en-US" sz="2400"/>
              <a:t>that met participation thresholds each year</a:t>
            </a:r>
          </a:p>
        </p:txBody>
      </p:sp>
      <p:pic>
        <p:nvPicPr>
          <p:cNvPr id="3" name="Content Placeholder 2"/>
          <p:cNvPicPr>
            <a:picLocks noGrp="1" noChangeAspect="1"/>
          </p:cNvPicPr>
          <p:nvPr>
            <p:ph sz="half" idx="2"/>
          </p:nvPr>
        </p:nvPicPr>
        <p:blipFill>
          <a:blip r:embed="rId3"/>
          <a:stretch>
            <a:fillRect/>
          </a:stretch>
        </p:blipFill>
        <p:spPr>
          <a:xfrm>
            <a:off x="609600" y="2204902"/>
            <a:ext cx="7916911" cy="4494697"/>
          </a:xfrm>
          <a:prstGeom prst="rect">
            <a:avLst/>
          </a:prstGeom>
        </p:spPr>
      </p:pic>
    </p:spTree>
    <p:extLst>
      <p:ext uri="{BB962C8B-B14F-4D97-AF65-F5344CB8AC3E}">
        <p14:creationId xmlns:p14="http://schemas.microsoft.com/office/powerpoint/2010/main" val="3892851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r>
              <a:rPr lang="en-US" altLang="en-US" sz="4000" dirty="0"/>
              <a:t>Why We Do an Annual Data Presentation</a:t>
            </a:r>
          </a:p>
        </p:txBody>
      </p:sp>
      <p:sp>
        <p:nvSpPr>
          <p:cNvPr id="163843" name="Rectangle 3"/>
          <p:cNvSpPr>
            <a:spLocks noGrp="1" noChangeArrowheads="1"/>
          </p:cNvSpPr>
          <p:nvPr>
            <p:ph type="body" idx="1"/>
          </p:nvPr>
        </p:nvSpPr>
        <p:spPr/>
        <p:txBody>
          <a:bodyPr/>
          <a:lstStyle/>
          <a:p>
            <a:r>
              <a:rPr lang="en-US" altLang="en-US"/>
              <a:t>To assess the Levy’s performance in various categories against goals.</a:t>
            </a:r>
          </a:p>
          <a:p>
            <a:r>
              <a:rPr lang="en-US" altLang="en-US"/>
              <a:t>To highlight grantees’ accountability in reporting who they are serving, how much service program participants receive, and whether outcomes are achieved.</a:t>
            </a:r>
          </a:p>
          <a:p>
            <a:r>
              <a:rPr lang="en-US" altLang="en-US"/>
              <a:t>To improve both program delivery and administration over time.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a:xfrm>
            <a:off x="533400" y="228600"/>
            <a:ext cx="8229600" cy="838200"/>
          </a:xfrm>
        </p:spPr>
        <p:txBody>
          <a:bodyPr/>
          <a:lstStyle/>
          <a:p>
            <a:r>
              <a:rPr lang="en-US" altLang="en-US" b="1"/>
              <a:t>Participation Data: Early Exits</a:t>
            </a:r>
          </a:p>
        </p:txBody>
      </p:sp>
      <p:sp>
        <p:nvSpPr>
          <p:cNvPr id="195587" name="Rectangle 3"/>
          <p:cNvSpPr>
            <a:spLocks noGrp="1" noChangeArrowheads="1"/>
          </p:cNvSpPr>
          <p:nvPr>
            <p:ph type="body" sz="half" idx="1"/>
          </p:nvPr>
        </p:nvSpPr>
        <p:spPr>
          <a:xfrm>
            <a:off x="315686" y="1066800"/>
            <a:ext cx="8458200" cy="838200"/>
          </a:xfrm>
        </p:spPr>
        <p:txBody>
          <a:bodyPr/>
          <a:lstStyle/>
          <a:p>
            <a:pPr algn="ctr">
              <a:spcBef>
                <a:spcPct val="10000"/>
              </a:spcBef>
              <a:buFontTx/>
              <a:buNone/>
            </a:pPr>
            <a:r>
              <a:rPr lang="en-US" altLang="en-US" sz="2400" dirty="0"/>
              <a:t>Percentage of participants that exit relatively quickly </a:t>
            </a:r>
          </a:p>
          <a:p>
            <a:pPr algn="ctr">
              <a:spcBef>
                <a:spcPct val="10000"/>
              </a:spcBef>
              <a:buFontTx/>
              <a:buNone/>
            </a:pPr>
            <a:r>
              <a:rPr lang="en-US" altLang="en-US" sz="2400" dirty="0"/>
              <a:t>after enrollment</a:t>
            </a:r>
          </a:p>
        </p:txBody>
      </p:sp>
      <p:pic>
        <p:nvPicPr>
          <p:cNvPr id="3" name="Content Placeholder 2"/>
          <p:cNvPicPr>
            <a:picLocks noGrp="1" noChangeAspect="1"/>
          </p:cNvPicPr>
          <p:nvPr>
            <p:ph sz="half" idx="2"/>
          </p:nvPr>
        </p:nvPicPr>
        <p:blipFill>
          <a:blip r:embed="rId3"/>
          <a:stretch>
            <a:fillRect/>
          </a:stretch>
        </p:blipFill>
        <p:spPr>
          <a:xfrm>
            <a:off x="838200" y="1905001"/>
            <a:ext cx="7391400" cy="4724400"/>
          </a:xfrm>
          <a:prstGeom prst="rect">
            <a:avLst/>
          </a:prstGeom>
        </p:spPr>
      </p:pic>
    </p:spTree>
    <p:extLst>
      <p:ext uri="{BB962C8B-B14F-4D97-AF65-F5344CB8AC3E}">
        <p14:creationId xmlns:p14="http://schemas.microsoft.com/office/powerpoint/2010/main" val="39724807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b="1"/>
              <a:t>Outcome Data</a:t>
            </a:r>
            <a:r>
              <a:rPr lang="en-US" altLang="en-US"/>
              <a:t>  </a:t>
            </a:r>
          </a:p>
        </p:txBody>
      </p:sp>
      <p:sp>
        <p:nvSpPr>
          <p:cNvPr id="16387" name="Rectangle 3"/>
          <p:cNvSpPr>
            <a:spLocks noGrp="1" noChangeArrowheads="1"/>
          </p:cNvSpPr>
          <p:nvPr>
            <p:ph type="body" sz="half" idx="1"/>
          </p:nvPr>
        </p:nvSpPr>
        <p:spPr>
          <a:xfrm>
            <a:off x="457200" y="1600200"/>
            <a:ext cx="4037013" cy="4525963"/>
          </a:xfrm>
        </p:spPr>
        <p:txBody>
          <a:bodyPr/>
          <a:lstStyle/>
          <a:p>
            <a:pPr>
              <a:buFontTx/>
              <a:buNone/>
            </a:pPr>
            <a:r>
              <a:rPr lang="en-US" altLang="en-US" sz="2400" b="1"/>
              <a:t>Outcome Goal Areas: Early Childhood, Child Abuse</a:t>
            </a:r>
            <a:r>
              <a:rPr lang="en-US" altLang="en-US" sz="2400"/>
              <a:t> </a:t>
            </a:r>
            <a:r>
              <a:rPr lang="en-US" altLang="en-US" sz="2400" b="1"/>
              <a:t>and Foster Care</a:t>
            </a:r>
          </a:p>
          <a:p>
            <a:pPr lvl="1"/>
            <a:r>
              <a:rPr lang="en-US" altLang="en-US" sz="2000"/>
              <a:t>Child development</a:t>
            </a:r>
          </a:p>
          <a:p>
            <a:pPr lvl="1"/>
            <a:r>
              <a:rPr lang="en-US" altLang="en-US" sz="2000"/>
              <a:t>Child health</a:t>
            </a:r>
          </a:p>
          <a:p>
            <a:pPr lvl="1"/>
            <a:r>
              <a:rPr lang="en-US" altLang="en-US" sz="2000"/>
              <a:t>Child early literacy</a:t>
            </a:r>
          </a:p>
          <a:p>
            <a:pPr lvl="1"/>
            <a:r>
              <a:rPr lang="en-US" altLang="en-US" sz="2000"/>
              <a:t>Parenting/family functioning</a:t>
            </a:r>
          </a:p>
          <a:p>
            <a:pPr lvl="1"/>
            <a:r>
              <a:rPr lang="en-US" altLang="en-US" sz="2000"/>
              <a:t>Child stability and welfare</a:t>
            </a:r>
          </a:p>
          <a:p>
            <a:pPr lvl="1"/>
            <a:r>
              <a:rPr lang="en-US" altLang="en-US" sz="2000"/>
              <a:t>School Success</a:t>
            </a:r>
          </a:p>
        </p:txBody>
      </p:sp>
      <p:sp>
        <p:nvSpPr>
          <p:cNvPr id="16388" name="Rectangle 4"/>
          <p:cNvSpPr>
            <a:spLocks noGrp="1" noChangeArrowheads="1"/>
          </p:cNvSpPr>
          <p:nvPr>
            <p:ph type="body" sz="half" idx="2"/>
          </p:nvPr>
        </p:nvSpPr>
        <p:spPr>
          <a:xfrm>
            <a:off x="4649788" y="1600200"/>
            <a:ext cx="4037012" cy="4525963"/>
          </a:xfrm>
        </p:spPr>
        <p:txBody>
          <a:bodyPr/>
          <a:lstStyle/>
          <a:p>
            <a:pPr lvl="1">
              <a:buFontTx/>
              <a:buNone/>
            </a:pPr>
            <a:r>
              <a:rPr lang="en-US" altLang="en-US" sz="2400" b="1"/>
              <a:t>Outcome Goal Areas:  After-School and Mentoring</a:t>
            </a:r>
          </a:p>
          <a:p>
            <a:pPr lvl="1"/>
            <a:r>
              <a:rPr lang="en-US" altLang="en-US" sz="2000"/>
              <a:t>School attendance</a:t>
            </a:r>
          </a:p>
          <a:p>
            <a:pPr lvl="1"/>
            <a:r>
              <a:rPr lang="en-US" altLang="en-US" sz="2000"/>
              <a:t>School behavior</a:t>
            </a:r>
          </a:p>
          <a:p>
            <a:pPr lvl="1"/>
            <a:r>
              <a:rPr lang="en-US" altLang="en-US" sz="2000"/>
              <a:t>Academic achievement</a:t>
            </a:r>
          </a:p>
          <a:p>
            <a:pPr lvl="1"/>
            <a:r>
              <a:rPr lang="en-US" altLang="en-US" sz="2000"/>
              <a:t>Self Confidence</a:t>
            </a:r>
          </a:p>
          <a:p>
            <a:pPr lvl="1"/>
            <a:r>
              <a:rPr lang="en-US" altLang="en-US" sz="2000"/>
              <a:t>Positive Social Behaviors</a:t>
            </a:r>
          </a:p>
          <a:p>
            <a:pPr lvl="1"/>
            <a:r>
              <a:rPr lang="en-US" altLang="en-US" sz="2000"/>
              <a:t>Connection to School</a:t>
            </a:r>
          </a:p>
          <a:p>
            <a:pPr lvl="1"/>
            <a:r>
              <a:rPr lang="en-US" altLang="en-US" sz="2000"/>
              <a:t>Homework Completion</a:t>
            </a:r>
          </a:p>
          <a:p>
            <a:pPr lvl="1">
              <a:buFontTx/>
              <a:buNone/>
            </a:pPr>
            <a:endParaRPr lang="en-US" altLang="en-US" sz="2000"/>
          </a:p>
          <a:p>
            <a:endParaRPr lang="en-US" altLang="en-US" sz="2400"/>
          </a:p>
        </p:txBody>
      </p:sp>
    </p:spTree>
    <p:extLst>
      <p:ext uri="{BB962C8B-B14F-4D97-AF65-F5344CB8AC3E}">
        <p14:creationId xmlns:p14="http://schemas.microsoft.com/office/powerpoint/2010/main" val="27984663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p:cTn id="7" dur="500" fill="hold"/>
                                        <p:tgtEl>
                                          <p:spTgt spid="16386"/>
                                        </p:tgtEl>
                                        <p:attrNameLst>
                                          <p:attrName>ppt_w</p:attrName>
                                        </p:attrNameLst>
                                      </p:cBhvr>
                                      <p:tavLst>
                                        <p:tav tm="0">
                                          <p:val>
                                            <p:fltVal val="0"/>
                                          </p:val>
                                        </p:tav>
                                        <p:tav tm="100000">
                                          <p:val>
                                            <p:strVal val="#ppt_w"/>
                                          </p:val>
                                        </p:tav>
                                      </p:tavLst>
                                    </p:anim>
                                    <p:anim calcmode="lin" valueType="num">
                                      <p:cBhvr>
                                        <p:cTn id="8" dur="500" fill="hold"/>
                                        <p:tgtEl>
                                          <p:spTgt spid="16386"/>
                                        </p:tgtEl>
                                        <p:attrNameLst>
                                          <p:attrName>ppt_h</p:attrName>
                                        </p:attrNameLst>
                                      </p:cBhvr>
                                      <p:tavLst>
                                        <p:tav tm="0">
                                          <p:val>
                                            <p:fltVal val="0"/>
                                          </p:val>
                                        </p:tav>
                                        <p:tav tm="100000">
                                          <p:val>
                                            <p:strVal val="#ppt_h"/>
                                          </p:val>
                                        </p:tav>
                                      </p:tavLst>
                                    </p:anim>
                                    <p:animEffect transition="in" filter="fade">
                                      <p:cBhvr>
                                        <p:cTn id="9" dur="500"/>
                                        <p:tgtEl>
                                          <p:spTgt spid="1638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6387">
                                            <p:txEl>
                                              <p:pRg st="0" end="0"/>
                                            </p:txEl>
                                          </p:spTgt>
                                        </p:tgtEl>
                                        <p:attrNameLst>
                                          <p:attrName>style.visibility</p:attrName>
                                        </p:attrNameLst>
                                      </p:cBhvr>
                                      <p:to>
                                        <p:strVal val="visible"/>
                                      </p:to>
                                    </p:set>
                                    <p:animEffect transition="in" filter="fade">
                                      <p:cBhvr>
                                        <p:cTn id="14" dur="1000">
                                          <p:stCondLst>
                                            <p:cond delay="0"/>
                                          </p:stCondLst>
                                        </p:cTn>
                                        <p:tgtEl>
                                          <p:spTgt spid="16387">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6387">
                                            <p:txEl>
                                              <p:pRg st="1" end="1"/>
                                            </p:txEl>
                                          </p:spTgt>
                                        </p:tgtEl>
                                        <p:attrNameLst>
                                          <p:attrName>style.visibility</p:attrName>
                                        </p:attrNameLst>
                                      </p:cBhvr>
                                      <p:to>
                                        <p:strVal val="visible"/>
                                      </p:to>
                                    </p:set>
                                    <p:animEffect transition="in" filter="fade">
                                      <p:cBhvr>
                                        <p:cTn id="17" dur="1000">
                                          <p:stCondLst>
                                            <p:cond delay="0"/>
                                          </p:stCondLst>
                                        </p:cTn>
                                        <p:tgtEl>
                                          <p:spTgt spid="16387">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6387">
                                            <p:txEl>
                                              <p:pRg st="2" end="2"/>
                                            </p:txEl>
                                          </p:spTgt>
                                        </p:tgtEl>
                                        <p:attrNameLst>
                                          <p:attrName>style.visibility</p:attrName>
                                        </p:attrNameLst>
                                      </p:cBhvr>
                                      <p:to>
                                        <p:strVal val="visible"/>
                                      </p:to>
                                    </p:set>
                                    <p:animEffect transition="in" filter="fade">
                                      <p:cBhvr>
                                        <p:cTn id="20" dur="1000">
                                          <p:stCondLst>
                                            <p:cond delay="0"/>
                                          </p:stCondLst>
                                        </p:cTn>
                                        <p:tgtEl>
                                          <p:spTgt spid="16387">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6387">
                                            <p:txEl>
                                              <p:pRg st="3" end="3"/>
                                            </p:txEl>
                                          </p:spTgt>
                                        </p:tgtEl>
                                        <p:attrNameLst>
                                          <p:attrName>style.visibility</p:attrName>
                                        </p:attrNameLst>
                                      </p:cBhvr>
                                      <p:to>
                                        <p:strVal val="visible"/>
                                      </p:to>
                                    </p:set>
                                    <p:animEffect transition="in" filter="fade">
                                      <p:cBhvr>
                                        <p:cTn id="23" dur="1000">
                                          <p:stCondLst>
                                            <p:cond delay="0"/>
                                          </p:stCondLst>
                                        </p:cTn>
                                        <p:tgtEl>
                                          <p:spTgt spid="16387">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6387">
                                            <p:txEl>
                                              <p:pRg st="4" end="4"/>
                                            </p:txEl>
                                          </p:spTgt>
                                        </p:tgtEl>
                                        <p:attrNameLst>
                                          <p:attrName>style.visibility</p:attrName>
                                        </p:attrNameLst>
                                      </p:cBhvr>
                                      <p:to>
                                        <p:strVal val="visible"/>
                                      </p:to>
                                    </p:set>
                                    <p:animEffect transition="in" filter="fade">
                                      <p:cBhvr>
                                        <p:cTn id="26" dur="1000">
                                          <p:stCondLst>
                                            <p:cond delay="0"/>
                                          </p:stCondLst>
                                        </p:cTn>
                                        <p:tgtEl>
                                          <p:spTgt spid="16387">
                                            <p:txEl>
                                              <p:pRg st="4" end="4"/>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6387">
                                            <p:txEl>
                                              <p:pRg st="5" end="5"/>
                                            </p:txEl>
                                          </p:spTgt>
                                        </p:tgtEl>
                                        <p:attrNameLst>
                                          <p:attrName>style.visibility</p:attrName>
                                        </p:attrNameLst>
                                      </p:cBhvr>
                                      <p:to>
                                        <p:strVal val="visible"/>
                                      </p:to>
                                    </p:set>
                                    <p:animEffect transition="in" filter="fade">
                                      <p:cBhvr>
                                        <p:cTn id="29" dur="1000">
                                          <p:stCondLst>
                                            <p:cond delay="0"/>
                                          </p:stCondLst>
                                        </p:cTn>
                                        <p:tgtEl>
                                          <p:spTgt spid="16387">
                                            <p:txEl>
                                              <p:pRg st="5" end="5"/>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6387">
                                            <p:txEl>
                                              <p:pRg st="6" end="6"/>
                                            </p:txEl>
                                          </p:spTgt>
                                        </p:tgtEl>
                                        <p:attrNameLst>
                                          <p:attrName>style.visibility</p:attrName>
                                        </p:attrNameLst>
                                      </p:cBhvr>
                                      <p:to>
                                        <p:strVal val="visible"/>
                                      </p:to>
                                    </p:set>
                                    <p:animEffect transition="in" filter="fade">
                                      <p:cBhvr>
                                        <p:cTn id="32" dur="1000">
                                          <p:stCondLst>
                                            <p:cond delay="0"/>
                                          </p:stCondLst>
                                        </p:cTn>
                                        <p:tgtEl>
                                          <p:spTgt spid="16387">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6388">
                                            <p:txEl>
                                              <p:pRg st="0" end="0"/>
                                            </p:txEl>
                                          </p:spTgt>
                                        </p:tgtEl>
                                        <p:attrNameLst>
                                          <p:attrName>style.visibility</p:attrName>
                                        </p:attrNameLst>
                                      </p:cBhvr>
                                      <p:to>
                                        <p:strVal val="visible"/>
                                      </p:to>
                                    </p:set>
                                    <p:animEffect transition="in" filter="fade">
                                      <p:cBhvr>
                                        <p:cTn id="37" dur="1000">
                                          <p:stCondLst>
                                            <p:cond delay="0"/>
                                          </p:stCondLst>
                                        </p:cTn>
                                        <p:tgtEl>
                                          <p:spTgt spid="16388">
                                            <p:txEl>
                                              <p:pRg st="0" end="0"/>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6388">
                                            <p:txEl>
                                              <p:pRg st="1" end="1"/>
                                            </p:txEl>
                                          </p:spTgt>
                                        </p:tgtEl>
                                        <p:attrNameLst>
                                          <p:attrName>style.visibility</p:attrName>
                                        </p:attrNameLst>
                                      </p:cBhvr>
                                      <p:to>
                                        <p:strVal val="visible"/>
                                      </p:to>
                                    </p:set>
                                    <p:animEffect transition="in" filter="fade">
                                      <p:cBhvr>
                                        <p:cTn id="40" dur="1000">
                                          <p:stCondLst>
                                            <p:cond delay="0"/>
                                          </p:stCondLst>
                                        </p:cTn>
                                        <p:tgtEl>
                                          <p:spTgt spid="16388">
                                            <p:txEl>
                                              <p:pRg st="1" end="1"/>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388">
                                            <p:txEl>
                                              <p:pRg st="2" end="2"/>
                                            </p:txEl>
                                          </p:spTgt>
                                        </p:tgtEl>
                                        <p:attrNameLst>
                                          <p:attrName>style.visibility</p:attrName>
                                        </p:attrNameLst>
                                      </p:cBhvr>
                                      <p:to>
                                        <p:strVal val="visible"/>
                                      </p:to>
                                    </p:set>
                                    <p:animEffect transition="in" filter="fade">
                                      <p:cBhvr>
                                        <p:cTn id="43" dur="1000">
                                          <p:stCondLst>
                                            <p:cond delay="0"/>
                                          </p:stCondLst>
                                        </p:cTn>
                                        <p:tgtEl>
                                          <p:spTgt spid="16388">
                                            <p:txEl>
                                              <p:pRg st="2" end="2"/>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6388">
                                            <p:txEl>
                                              <p:pRg st="3" end="3"/>
                                            </p:txEl>
                                          </p:spTgt>
                                        </p:tgtEl>
                                        <p:attrNameLst>
                                          <p:attrName>style.visibility</p:attrName>
                                        </p:attrNameLst>
                                      </p:cBhvr>
                                      <p:to>
                                        <p:strVal val="visible"/>
                                      </p:to>
                                    </p:set>
                                    <p:animEffect transition="in" filter="fade">
                                      <p:cBhvr>
                                        <p:cTn id="46" dur="1000">
                                          <p:stCondLst>
                                            <p:cond delay="0"/>
                                          </p:stCondLst>
                                        </p:cTn>
                                        <p:tgtEl>
                                          <p:spTgt spid="16388">
                                            <p:txEl>
                                              <p:pRg st="3" end="3"/>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6388">
                                            <p:txEl>
                                              <p:pRg st="4" end="4"/>
                                            </p:txEl>
                                          </p:spTgt>
                                        </p:tgtEl>
                                        <p:attrNameLst>
                                          <p:attrName>style.visibility</p:attrName>
                                        </p:attrNameLst>
                                      </p:cBhvr>
                                      <p:to>
                                        <p:strVal val="visible"/>
                                      </p:to>
                                    </p:set>
                                    <p:animEffect transition="in" filter="fade">
                                      <p:cBhvr>
                                        <p:cTn id="49" dur="1000">
                                          <p:stCondLst>
                                            <p:cond delay="0"/>
                                          </p:stCondLst>
                                        </p:cTn>
                                        <p:tgtEl>
                                          <p:spTgt spid="16388">
                                            <p:txEl>
                                              <p:pRg st="4" end="4"/>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6388">
                                            <p:txEl>
                                              <p:pRg st="5" end="5"/>
                                            </p:txEl>
                                          </p:spTgt>
                                        </p:tgtEl>
                                        <p:attrNameLst>
                                          <p:attrName>style.visibility</p:attrName>
                                        </p:attrNameLst>
                                      </p:cBhvr>
                                      <p:to>
                                        <p:strVal val="visible"/>
                                      </p:to>
                                    </p:set>
                                    <p:animEffect transition="in" filter="fade">
                                      <p:cBhvr>
                                        <p:cTn id="52" dur="1000">
                                          <p:stCondLst>
                                            <p:cond delay="0"/>
                                          </p:stCondLst>
                                        </p:cTn>
                                        <p:tgtEl>
                                          <p:spTgt spid="16388">
                                            <p:txEl>
                                              <p:pRg st="5" end="5"/>
                                            </p:tx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6388">
                                            <p:txEl>
                                              <p:pRg st="6" end="6"/>
                                            </p:txEl>
                                          </p:spTgt>
                                        </p:tgtEl>
                                        <p:attrNameLst>
                                          <p:attrName>style.visibility</p:attrName>
                                        </p:attrNameLst>
                                      </p:cBhvr>
                                      <p:to>
                                        <p:strVal val="visible"/>
                                      </p:to>
                                    </p:set>
                                    <p:animEffect transition="in" filter="fade">
                                      <p:cBhvr>
                                        <p:cTn id="55" dur="1000">
                                          <p:stCondLst>
                                            <p:cond delay="0"/>
                                          </p:stCondLst>
                                        </p:cTn>
                                        <p:tgtEl>
                                          <p:spTgt spid="16388">
                                            <p:txEl>
                                              <p:pRg st="6" end="6"/>
                                            </p:tx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6388">
                                            <p:txEl>
                                              <p:pRg st="7" end="7"/>
                                            </p:txEl>
                                          </p:spTgt>
                                        </p:tgtEl>
                                        <p:attrNameLst>
                                          <p:attrName>style.visibility</p:attrName>
                                        </p:attrNameLst>
                                      </p:cBhvr>
                                      <p:to>
                                        <p:strVal val="visible"/>
                                      </p:to>
                                    </p:set>
                                    <p:animEffect transition="in" filter="fade">
                                      <p:cBhvr>
                                        <p:cTn id="58" dur="1000">
                                          <p:stCondLst>
                                            <p:cond delay="0"/>
                                          </p:stCondLst>
                                        </p:cTn>
                                        <p:tgtEl>
                                          <p:spTgt spid="1638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P spid="16388"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b="1"/>
              <a:t>Outcome Data: Limitations</a:t>
            </a:r>
          </a:p>
        </p:txBody>
      </p:sp>
      <p:sp>
        <p:nvSpPr>
          <p:cNvPr id="18435" name="Rectangle 3"/>
          <p:cNvSpPr>
            <a:spLocks noGrp="1" noChangeArrowheads="1"/>
          </p:cNvSpPr>
          <p:nvPr>
            <p:ph type="body" idx="1"/>
          </p:nvPr>
        </p:nvSpPr>
        <p:spPr/>
        <p:txBody>
          <a:bodyPr/>
          <a:lstStyle/>
          <a:p>
            <a:r>
              <a:rPr lang="en-US" altLang="en-US"/>
              <a:t>The data we are reporting are descriptive, not causative.</a:t>
            </a:r>
          </a:p>
          <a:p>
            <a:r>
              <a:rPr lang="en-US" altLang="en-US"/>
              <a:t>Many data points provide information on progress made while children are enrolled.</a:t>
            </a:r>
          </a:p>
          <a:p>
            <a:r>
              <a:rPr lang="en-US" altLang="en-US"/>
              <a:t>Percentages reported apply </a:t>
            </a:r>
            <a:r>
              <a:rPr lang="en-US" altLang="en-US" b="1" u="sng"/>
              <a:t>only</a:t>
            </a:r>
            <a:r>
              <a:rPr lang="en-US" altLang="en-US"/>
              <a:t> to those programs tracking the outcome, the clients who met a participation threshold and who were assessed.</a:t>
            </a:r>
          </a:p>
        </p:txBody>
      </p:sp>
    </p:spTree>
    <p:extLst>
      <p:ext uri="{BB962C8B-B14F-4D97-AF65-F5344CB8AC3E}">
        <p14:creationId xmlns:p14="http://schemas.microsoft.com/office/powerpoint/2010/main" val="14054016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18434"/>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a:xfrm>
            <a:off x="762000" y="381000"/>
            <a:ext cx="8001000" cy="762000"/>
          </a:xfrm>
        </p:spPr>
        <p:txBody>
          <a:bodyPr/>
          <a:lstStyle/>
          <a:p>
            <a:r>
              <a:rPr lang="en-US" altLang="en-US" b="1"/>
              <a:t>Grantee Outcome Goals</a:t>
            </a:r>
            <a:r>
              <a:rPr lang="en-US" altLang="en-US"/>
              <a:t>	</a:t>
            </a:r>
          </a:p>
        </p:txBody>
      </p:sp>
      <p:sp>
        <p:nvSpPr>
          <p:cNvPr id="197635" name="Rectangle 3"/>
          <p:cNvSpPr>
            <a:spLocks noGrp="1" noChangeArrowheads="1"/>
          </p:cNvSpPr>
          <p:nvPr>
            <p:ph type="body" sz="half" idx="1"/>
          </p:nvPr>
        </p:nvSpPr>
        <p:spPr>
          <a:xfrm>
            <a:off x="457200" y="1143000"/>
            <a:ext cx="8305800" cy="685800"/>
          </a:xfrm>
        </p:spPr>
        <p:txBody>
          <a:bodyPr/>
          <a:lstStyle/>
          <a:p>
            <a:pPr algn="ctr">
              <a:spcBef>
                <a:spcPct val="10000"/>
              </a:spcBef>
              <a:buFontTx/>
              <a:buNone/>
            </a:pPr>
            <a:r>
              <a:rPr lang="en-US" altLang="en-US" sz="2400"/>
              <a:t>Percent of outcome goals met by grantees each year</a:t>
            </a:r>
          </a:p>
        </p:txBody>
      </p:sp>
      <p:pic>
        <p:nvPicPr>
          <p:cNvPr id="3" name="Content Placeholder 2"/>
          <p:cNvPicPr>
            <a:picLocks noGrp="1" noChangeAspect="1"/>
          </p:cNvPicPr>
          <p:nvPr>
            <p:ph sz="half" idx="2"/>
          </p:nvPr>
        </p:nvPicPr>
        <p:blipFill>
          <a:blip r:embed="rId3"/>
          <a:stretch>
            <a:fillRect/>
          </a:stretch>
        </p:blipFill>
        <p:spPr>
          <a:xfrm>
            <a:off x="762000" y="1809739"/>
            <a:ext cx="7580878" cy="4908481"/>
          </a:xfrm>
          <a:prstGeom prst="rect">
            <a:avLst/>
          </a:prstGeom>
        </p:spPr>
      </p:pic>
    </p:spTree>
    <p:extLst>
      <p:ext uri="{BB962C8B-B14F-4D97-AF65-F5344CB8AC3E}">
        <p14:creationId xmlns:p14="http://schemas.microsoft.com/office/powerpoint/2010/main" val="11568994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457200" y="274638"/>
            <a:ext cx="8229600" cy="792162"/>
          </a:xfrm>
        </p:spPr>
        <p:txBody>
          <a:bodyPr/>
          <a:lstStyle/>
          <a:p>
            <a:r>
              <a:rPr lang="en-US" altLang="en-US" sz="3200" b="1"/>
              <a:t>Early Childhood: Child Development</a:t>
            </a:r>
          </a:p>
        </p:txBody>
      </p:sp>
      <p:sp>
        <p:nvSpPr>
          <p:cNvPr id="2" name="Content Placeholder 1"/>
          <p:cNvSpPr>
            <a:spLocks noGrp="1"/>
          </p:cNvSpPr>
          <p:nvPr>
            <p:ph sz="half" idx="2"/>
          </p:nvPr>
        </p:nvSpPr>
        <p:spPr>
          <a:xfrm>
            <a:off x="457200" y="1447800"/>
            <a:ext cx="8229600" cy="5105400"/>
          </a:xfrm>
        </p:spPr>
        <p:txBody>
          <a:bodyPr/>
          <a:lstStyle/>
          <a:p>
            <a:r>
              <a:rPr lang="en-US" sz="2800" dirty="0" smtClean="0"/>
              <a:t>88% of children were meeting key age appropriate developmental milestones in gross motor, fine motor, cognitive, communication, and social emotional skills.</a:t>
            </a:r>
          </a:p>
          <a:p>
            <a:r>
              <a:rPr lang="en-US" sz="2800" dirty="0" smtClean="0"/>
              <a:t>99% of those not meeting milestones in one or more developmental domain were referred and/or provided additional services.</a:t>
            </a:r>
          </a:p>
          <a:p>
            <a:r>
              <a:rPr lang="en-US" sz="2800" dirty="0" smtClean="0"/>
              <a:t>Communication is the domain with the highest number of children identified as at risk for delay/disability and in need of additional assessment/services.</a:t>
            </a:r>
            <a:endParaRPr lang="en-US" sz="2800" dirty="0"/>
          </a:p>
        </p:txBody>
      </p:sp>
    </p:spTree>
    <p:extLst>
      <p:ext uri="{BB962C8B-B14F-4D97-AF65-F5344CB8AC3E}">
        <p14:creationId xmlns:p14="http://schemas.microsoft.com/office/powerpoint/2010/main" val="14428759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lstStyle/>
          <a:p>
            <a:r>
              <a:rPr lang="en-US" altLang="en-US" sz="3200" b="1"/>
              <a:t>Early Childhood: Other Outcomes</a:t>
            </a:r>
          </a:p>
        </p:txBody>
      </p:sp>
      <p:sp>
        <p:nvSpPr>
          <p:cNvPr id="201731" name="Rectangle 3"/>
          <p:cNvSpPr>
            <a:spLocks noGrp="1" noChangeArrowheads="1"/>
          </p:cNvSpPr>
          <p:nvPr>
            <p:ph type="body" idx="1"/>
          </p:nvPr>
        </p:nvSpPr>
        <p:spPr>
          <a:xfrm>
            <a:off x="457200" y="1447800"/>
            <a:ext cx="8229600" cy="4953000"/>
          </a:xfrm>
        </p:spPr>
        <p:txBody>
          <a:bodyPr/>
          <a:lstStyle/>
          <a:p>
            <a:pPr>
              <a:lnSpc>
                <a:spcPct val="90000"/>
              </a:lnSpc>
              <a:buFontTx/>
              <a:buNone/>
            </a:pPr>
            <a:r>
              <a:rPr lang="en-US" altLang="en-US" sz="2800" b="1" u="sng" dirty="0" smtClean="0"/>
              <a:t>Health</a:t>
            </a:r>
            <a:r>
              <a:rPr lang="en-US" altLang="en-US" sz="2800" b="1" u="sng" dirty="0"/>
              <a:t>:</a:t>
            </a:r>
            <a:r>
              <a:rPr lang="en-US" altLang="en-US" sz="2800" dirty="0"/>
              <a:t>  </a:t>
            </a:r>
          </a:p>
          <a:p>
            <a:pPr>
              <a:lnSpc>
                <a:spcPct val="90000"/>
              </a:lnSpc>
            </a:pPr>
            <a:r>
              <a:rPr lang="en-US" altLang="en-US" sz="2800" dirty="0" smtClean="0"/>
              <a:t>98% </a:t>
            </a:r>
            <a:r>
              <a:rPr lang="en-US" altLang="en-US" sz="2800" dirty="0"/>
              <a:t>of children were screened for health and wellness needs.  </a:t>
            </a:r>
          </a:p>
          <a:p>
            <a:pPr>
              <a:lnSpc>
                <a:spcPct val="90000"/>
              </a:lnSpc>
            </a:pPr>
            <a:r>
              <a:rPr lang="en-US" altLang="en-US" sz="2800" dirty="0" smtClean="0"/>
              <a:t>85% </a:t>
            </a:r>
            <a:r>
              <a:rPr lang="en-US" altLang="en-US" sz="2800" dirty="0"/>
              <a:t>of children screened for immunizations were up to date</a:t>
            </a:r>
            <a:r>
              <a:rPr lang="en-US" altLang="en-US" sz="2800" dirty="0" smtClean="0"/>
              <a:t>.</a:t>
            </a:r>
          </a:p>
          <a:p>
            <a:pPr marL="0" indent="0">
              <a:lnSpc>
                <a:spcPct val="90000"/>
              </a:lnSpc>
              <a:buNone/>
            </a:pPr>
            <a:endParaRPr lang="en-US" altLang="en-US" sz="2800" dirty="0"/>
          </a:p>
          <a:p>
            <a:pPr>
              <a:lnSpc>
                <a:spcPct val="90000"/>
              </a:lnSpc>
              <a:buFontTx/>
              <a:buNone/>
            </a:pPr>
            <a:r>
              <a:rPr lang="en-US" altLang="en-US" sz="2800" b="1" u="sng" dirty="0"/>
              <a:t>Parenting:</a:t>
            </a:r>
          </a:p>
          <a:p>
            <a:pPr>
              <a:lnSpc>
                <a:spcPct val="90000"/>
              </a:lnSpc>
            </a:pPr>
            <a:r>
              <a:rPr lang="en-US" altLang="en-US" sz="2800" dirty="0"/>
              <a:t>At least </a:t>
            </a:r>
            <a:r>
              <a:rPr lang="en-US" altLang="en-US" sz="2800" dirty="0" smtClean="0"/>
              <a:t>82% </a:t>
            </a:r>
            <a:r>
              <a:rPr lang="en-US" altLang="en-US" sz="2800" dirty="0"/>
              <a:t>of parents met parenting knowledge or skills goals.</a:t>
            </a:r>
          </a:p>
        </p:txBody>
      </p:sp>
    </p:spTree>
    <p:extLst>
      <p:ext uri="{BB962C8B-B14F-4D97-AF65-F5344CB8AC3E}">
        <p14:creationId xmlns:p14="http://schemas.microsoft.com/office/powerpoint/2010/main" val="10987234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p:txBody>
          <a:bodyPr/>
          <a:lstStyle/>
          <a:p>
            <a:r>
              <a:rPr lang="en-US" altLang="en-US" sz="3200" b="1"/>
              <a:t>Child Abuse Prevention/Intervention: </a:t>
            </a:r>
            <a:br>
              <a:rPr lang="en-US" altLang="en-US" sz="3200" b="1"/>
            </a:br>
            <a:r>
              <a:rPr lang="en-US" altLang="en-US" sz="3200" b="1"/>
              <a:t>Child Development </a:t>
            </a:r>
          </a:p>
        </p:txBody>
      </p:sp>
      <p:sp>
        <p:nvSpPr>
          <p:cNvPr id="234499" name="Rectangle 3"/>
          <p:cNvSpPr>
            <a:spLocks noGrp="1" noChangeArrowheads="1"/>
          </p:cNvSpPr>
          <p:nvPr>
            <p:ph type="body" idx="1"/>
          </p:nvPr>
        </p:nvSpPr>
        <p:spPr/>
        <p:txBody>
          <a:bodyPr/>
          <a:lstStyle/>
          <a:p>
            <a:r>
              <a:rPr lang="en-US" altLang="en-US" sz="2800" dirty="0" smtClean="0"/>
              <a:t>64% </a:t>
            </a:r>
            <a:r>
              <a:rPr lang="en-US" altLang="en-US" sz="2800" dirty="0"/>
              <a:t>of children were on track in the development of social/emotional skills.</a:t>
            </a:r>
          </a:p>
          <a:p>
            <a:endParaRPr lang="en-US" altLang="en-US" sz="2800" dirty="0"/>
          </a:p>
          <a:p>
            <a:r>
              <a:rPr lang="en-US" altLang="en-US" sz="2800" dirty="0" smtClean="0"/>
              <a:t>82% </a:t>
            </a:r>
            <a:r>
              <a:rPr lang="en-US" altLang="en-US" sz="2800" dirty="0"/>
              <a:t>of children screened met developmental milestones (excludes social emotional domain).</a:t>
            </a:r>
          </a:p>
          <a:p>
            <a:endParaRPr lang="en-US" altLang="en-US" sz="2800" dirty="0"/>
          </a:p>
          <a:p>
            <a:r>
              <a:rPr lang="en-US" altLang="en-US" sz="2800" dirty="0"/>
              <a:t>99% of children identified to have developmental concerns received and/or were referred to additional services.</a:t>
            </a:r>
          </a:p>
          <a:p>
            <a:endParaRPr lang="en-US" altLang="en-US" sz="2800" dirty="0"/>
          </a:p>
        </p:txBody>
      </p:sp>
    </p:spTree>
    <p:extLst>
      <p:ext uri="{BB962C8B-B14F-4D97-AF65-F5344CB8AC3E}">
        <p14:creationId xmlns:p14="http://schemas.microsoft.com/office/powerpoint/2010/main" val="42638914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p:txBody>
          <a:bodyPr/>
          <a:lstStyle/>
          <a:p>
            <a:r>
              <a:rPr lang="en-US" altLang="en-US" sz="3200" b="1"/>
              <a:t>Child Abuse Prevention/Intervention:</a:t>
            </a:r>
            <a:br>
              <a:rPr lang="en-US" altLang="en-US" sz="3200" b="1"/>
            </a:br>
            <a:r>
              <a:rPr lang="en-US" altLang="en-US" sz="3200" b="1"/>
              <a:t>Other Outcomes</a:t>
            </a:r>
          </a:p>
        </p:txBody>
      </p:sp>
      <p:sp>
        <p:nvSpPr>
          <p:cNvPr id="236547" name="Rectangle 3"/>
          <p:cNvSpPr>
            <a:spLocks noGrp="1" noChangeArrowheads="1"/>
          </p:cNvSpPr>
          <p:nvPr>
            <p:ph type="body" idx="1"/>
          </p:nvPr>
        </p:nvSpPr>
        <p:spPr>
          <a:xfrm>
            <a:off x="228600" y="1676400"/>
            <a:ext cx="8458200" cy="4525963"/>
          </a:xfrm>
        </p:spPr>
        <p:txBody>
          <a:bodyPr/>
          <a:lstStyle/>
          <a:p>
            <a:r>
              <a:rPr lang="en-US" altLang="en-US" sz="2800" dirty="0" smtClean="0"/>
              <a:t>94% </a:t>
            </a:r>
            <a:r>
              <a:rPr lang="en-US" altLang="en-US" sz="2800" dirty="0"/>
              <a:t>of families did not have any substantiated child abuse allegations within 6 months of completing services.</a:t>
            </a:r>
          </a:p>
          <a:p>
            <a:pPr>
              <a:buFontTx/>
              <a:buNone/>
            </a:pPr>
            <a:endParaRPr lang="en-US" altLang="en-US" sz="2800" dirty="0"/>
          </a:p>
          <a:p>
            <a:r>
              <a:rPr lang="en-US" altLang="en-US" sz="2800" dirty="0"/>
              <a:t>Over </a:t>
            </a:r>
            <a:r>
              <a:rPr lang="en-US" altLang="en-US" sz="2800" dirty="0" smtClean="0"/>
              <a:t>80</a:t>
            </a:r>
            <a:r>
              <a:rPr lang="en-US" altLang="en-US" sz="2800" dirty="0"/>
              <a:t>% of participants met parenting and family functioning goals.</a:t>
            </a:r>
          </a:p>
          <a:p>
            <a:pPr>
              <a:buFontTx/>
              <a:buNone/>
            </a:pPr>
            <a:endParaRPr lang="en-US" altLang="en-US" sz="2800" dirty="0"/>
          </a:p>
          <a:p>
            <a:endParaRPr lang="en-US" altLang="en-US" sz="2800" dirty="0"/>
          </a:p>
        </p:txBody>
      </p:sp>
    </p:spTree>
    <p:extLst>
      <p:ext uri="{BB962C8B-B14F-4D97-AF65-F5344CB8AC3E}">
        <p14:creationId xmlns:p14="http://schemas.microsoft.com/office/powerpoint/2010/main" val="24578510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p:txBody>
          <a:bodyPr/>
          <a:lstStyle/>
          <a:p>
            <a:r>
              <a:rPr lang="en-US" altLang="en-US" sz="3200" b="1"/>
              <a:t>Foster Care: Child &amp; Family Outcomes</a:t>
            </a:r>
          </a:p>
        </p:txBody>
      </p:sp>
      <p:sp>
        <p:nvSpPr>
          <p:cNvPr id="239619" name="Rectangle 3"/>
          <p:cNvSpPr>
            <a:spLocks noGrp="1" noChangeArrowheads="1"/>
          </p:cNvSpPr>
          <p:nvPr>
            <p:ph type="body" idx="1"/>
          </p:nvPr>
        </p:nvSpPr>
        <p:spPr/>
        <p:txBody>
          <a:bodyPr/>
          <a:lstStyle/>
          <a:p>
            <a:pPr>
              <a:lnSpc>
                <a:spcPct val="90000"/>
              </a:lnSpc>
            </a:pPr>
            <a:r>
              <a:rPr lang="en-US" altLang="en-US" sz="2800" dirty="0" smtClean="0"/>
              <a:t>91% </a:t>
            </a:r>
            <a:r>
              <a:rPr lang="en-US" altLang="en-US" sz="2800" dirty="0"/>
              <a:t>of birth parents met parenting goals.</a:t>
            </a:r>
          </a:p>
          <a:p>
            <a:pPr>
              <a:lnSpc>
                <a:spcPct val="90000"/>
              </a:lnSpc>
              <a:buFontTx/>
              <a:buNone/>
            </a:pPr>
            <a:endParaRPr lang="en-US" altLang="en-US" sz="1800" dirty="0"/>
          </a:p>
          <a:p>
            <a:pPr>
              <a:lnSpc>
                <a:spcPct val="90000"/>
              </a:lnSpc>
            </a:pPr>
            <a:r>
              <a:rPr lang="en-US" altLang="en-US" sz="2800" dirty="0" smtClean="0"/>
              <a:t>97% </a:t>
            </a:r>
            <a:r>
              <a:rPr lang="en-US" altLang="en-US" sz="2800" dirty="0"/>
              <a:t>of reunified families did not have any substantiated child abuse allegations within 6 months of reunification.</a:t>
            </a:r>
          </a:p>
          <a:p>
            <a:pPr>
              <a:lnSpc>
                <a:spcPct val="90000"/>
              </a:lnSpc>
              <a:buFontTx/>
              <a:buNone/>
            </a:pPr>
            <a:endParaRPr lang="en-US" altLang="en-US" sz="1800" dirty="0"/>
          </a:p>
          <a:p>
            <a:pPr>
              <a:lnSpc>
                <a:spcPct val="90000"/>
              </a:lnSpc>
            </a:pPr>
            <a:r>
              <a:rPr lang="en-US" altLang="en-US" sz="2800" dirty="0" smtClean="0"/>
              <a:t>85% </a:t>
            </a:r>
            <a:r>
              <a:rPr lang="en-US" altLang="en-US" sz="2800" dirty="0"/>
              <a:t>of children accessed needed health and wellness services within 6 months of referral.</a:t>
            </a:r>
          </a:p>
          <a:p>
            <a:pPr>
              <a:lnSpc>
                <a:spcPct val="90000"/>
              </a:lnSpc>
              <a:buFontTx/>
              <a:buNone/>
            </a:pPr>
            <a:endParaRPr lang="en-US" altLang="en-US" sz="1800" dirty="0"/>
          </a:p>
          <a:p>
            <a:pPr>
              <a:lnSpc>
                <a:spcPct val="90000"/>
              </a:lnSpc>
            </a:pPr>
            <a:r>
              <a:rPr lang="en-US" altLang="en-US" sz="2800" dirty="0"/>
              <a:t>At least </a:t>
            </a:r>
            <a:r>
              <a:rPr lang="en-US" altLang="en-US" sz="2800" dirty="0" smtClean="0"/>
              <a:t>87% </a:t>
            </a:r>
            <a:r>
              <a:rPr lang="en-US" altLang="en-US" sz="2800" dirty="0"/>
              <a:t>of youth improved on school success related outcomes.</a:t>
            </a:r>
          </a:p>
          <a:p>
            <a:pPr>
              <a:lnSpc>
                <a:spcPct val="90000"/>
              </a:lnSpc>
            </a:pPr>
            <a:endParaRPr lang="en-US" altLang="en-US" sz="2800" dirty="0"/>
          </a:p>
        </p:txBody>
      </p:sp>
    </p:spTree>
    <p:extLst>
      <p:ext uri="{BB962C8B-B14F-4D97-AF65-F5344CB8AC3E}">
        <p14:creationId xmlns:p14="http://schemas.microsoft.com/office/powerpoint/2010/main" val="26384880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a:xfrm>
            <a:off x="0" y="609600"/>
            <a:ext cx="9144000" cy="1143000"/>
          </a:xfrm>
        </p:spPr>
        <p:txBody>
          <a:bodyPr/>
          <a:lstStyle/>
          <a:p>
            <a:r>
              <a:rPr lang="en-US" altLang="en-US" sz="3200" b="1"/>
              <a:t>After-School and Mentoring:</a:t>
            </a:r>
            <a:br>
              <a:rPr lang="en-US" altLang="en-US" sz="3200" b="1"/>
            </a:br>
            <a:r>
              <a:rPr lang="en-US" altLang="en-US" sz="3200" b="1"/>
              <a:t> School Attendance and Behavior Outcomes</a:t>
            </a:r>
          </a:p>
        </p:txBody>
      </p:sp>
      <p:sp>
        <p:nvSpPr>
          <p:cNvPr id="215043" name="Rectangle 3"/>
          <p:cNvSpPr>
            <a:spLocks noGrp="1" noChangeArrowheads="1"/>
          </p:cNvSpPr>
          <p:nvPr>
            <p:ph type="body" idx="1"/>
          </p:nvPr>
        </p:nvSpPr>
        <p:spPr>
          <a:xfrm>
            <a:off x="457200" y="2133600"/>
            <a:ext cx="8229600" cy="4267200"/>
          </a:xfrm>
        </p:spPr>
        <p:txBody>
          <a:bodyPr/>
          <a:lstStyle/>
          <a:p>
            <a:endParaRPr lang="en-US" altLang="en-US" sz="2800" dirty="0"/>
          </a:p>
          <a:p>
            <a:r>
              <a:rPr lang="en-US" altLang="en-US" sz="2800" dirty="0" smtClean="0"/>
              <a:t>82% </a:t>
            </a:r>
            <a:r>
              <a:rPr lang="en-US" altLang="en-US" sz="2800" dirty="0"/>
              <a:t>of program participants attended school at least 90% of school days.</a:t>
            </a:r>
          </a:p>
          <a:p>
            <a:pPr>
              <a:buFontTx/>
              <a:buNone/>
            </a:pPr>
            <a:endParaRPr lang="en-US" altLang="en-US" sz="2800" dirty="0"/>
          </a:p>
          <a:p>
            <a:r>
              <a:rPr lang="en-US" altLang="en-US" sz="2800" dirty="0" smtClean="0"/>
              <a:t>78% </a:t>
            </a:r>
            <a:r>
              <a:rPr lang="en-US" altLang="en-US" sz="2800" dirty="0"/>
              <a:t>of program participants with behavior referrals for suspension or expulsion in </a:t>
            </a:r>
            <a:r>
              <a:rPr lang="en-US" altLang="en-US" sz="2800" dirty="0" smtClean="0"/>
              <a:t>11/12 </a:t>
            </a:r>
            <a:r>
              <a:rPr lang="en-US" altLang="en-US" sz="2800" dirty="0"/>
              <a:t>had no such referrals in </a:t>
            </a:r>
            <a:r>
              <a:rPr lang="en-US" altLang="en-US" sz="2800" dirty="0" smtClean="0"/>
              <a:t>12/13.</a:t>
            </a:r>
            <a:endParaRPr lang="en-US" altLang="en-US" sz="2800" dirty="0"/>
          </a:p>
          <a:p>
            <a:endParaRPr lang="en-US" altLang="en-US" sz="2800" dirty="0"/>
          </a:p>
        </p:txBody>
      </p:sp>
    </p:spTree>
    <p:extLst>
      <p:ext uri="{BB962C8B-B14F-4D97-AF65-F5344CB8AC3E}">
        <p14:creationId xmlns:p14="http://schemas.microsoft.com/office/powerpoint/2010/main" val="405899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en-US" altLang="en-US" dirty="0"/>
              <a:t>Report </a:t>
            </a:r>
            <a:r>
              <a:rPr lang="en-US" altLang="en-US" dirty="0" smtClean="0"/>
              <a:t>Topics and Outline</a:t>
            </a:r>
            <a:endParaRPr lang="en-US" altLang="en-US" dirty="0"/>
          </a:p>
        </p:txBody>
      </p:sp>
      <p:sp>
        <p:nvSpPr>
          <p:cNvPr id="165891" name="Rectangle 3"/>
          <p:cNvSpPr>
            <a:spLocks noGrp="1" noChangeArrowheads="1"/>
          </p:cNvSpPr>
          <p:nvPr>
            <p:ph type="body" idx="1"/>
          </p:nvPr>
        </p:nvSpPr>
        <p:spPr>
          <a:xfrm>
            <a:off x="457200" y="1600200"/>
            <a:ext cx="8229600" cy="4876800"/>
          </a:xfrm>
        </p:spPr>
        <p:txBody>
          <a:bodyPr/>
          <a:lstStyle/>
          <a:p>
            <a:pPr marL="0" indent="0">
              <a:buNone/>
            </a:pPr>
            <a:r>
              <a:rPr lang="en-US" altLang="en-US" dirty="0" smtClean="0"/>
              <a:t>Overall Levy performance gauged by:</a:t>
            </a:r>
          </a:p>
          <a:p>
            <a:r>
              <a:rPr lang="en-US" altLang="en-US" dirty="0" smtClean="0"/>
              <a:t>Number </a:t>
            </a:r>
            <a:r>
              <a:rPr lang="en-US" altLang="en-US" dirty="0"/>
              <a:t>and </a:t>
            </a:r>
            <a:r>
              <a:rPr lang="en-US" altLang="en-US" dirty="0" smtClean="0"/>
              <a:t>demographic characteristics </a:t>
            </a:r>
            <a:r>
              <a:rPr lang="en-US" altLang="en-US" dirty="0"/>
              <a:t>of children served</a:t>
            </a:r>
          </a:p>
          <a:p>
            <a:r>
              <a:rPr lang="en-US" altLang="en-US" dirty="0"/>
              <a:t>Request for Investment policy </a:t>
            </a:r>
            <a:r>
              <a:rPr lang="en-US" altLang="en-US" dirty="0" smtClean="0"/>
              <a:t>goals</a:t>
            </a:r>
          </a:p>
          <a:p>
            <a:r>
              <a:rPr lang="en-US" altLang="en-US" dirty="0" smtClean="0"/>
              <a:t>Program </a:t>
            </a:r>
            <a:r>
              <a:rPr lang="en-US" altLang="en-US" dirty="0"/>
              <a:t>participation levels</a:t>
            </a:r>
          </a:p>
          <a:p>
            <a:r>
              <a:rPr lang="en-US" altLang="en-US" dirty="0" smtClean="0"/>
              <a:t>Service Outcomes</a:t>
            </a:r>
            <a:endParaRPr lang="en-US" altLang="en-US" dirty="0"/>
          </a:p>
          <a:p>
            <a:r>
              <a:rPr lang="en-US" altLang="en-US" dirty="0"/>
              <a:t>Staff turnover rates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a:xfrm>
            <a:off x="381000" y="381000"/>
            <a:ext cx="8153400" cy="2819400"/>
          </a:xfrm>
        </p:spPr>
        <p:txBody>
          <a:bodyPr/>
          <a:lstStyle/>
          <a:p>
            <a:r>
              <a:rPr lang="en-US" altLang="en-US" sz="4000" b="1"/>
              <a:t>After-School and Mentoring: </a:t>
            </a:r>
            <a:r>
              <a:rPr lang="en-US" altLang="en-US" sz="3600" b="1"/>
              <a:t>Academic Achievement</a:t>
            </a:r>
            <a:br>
              <a:rPr lang="en-US" altLang="en-US" sz="3600" b="1"/>
            </a:br>
            <a:r>
              <a:rPr lang="en-US" altLang="en-US" sz="4000"/>
              <a:t/>
            </a:r>
            <a:br>
              <a:rPr lang="en-US" altLang="en-US" sz="4000"/>
            </a:br>
            <a:r>
              <a:rPr lang="en-US" altLang="en-US" sz="4000"/>
              <a:t> </a:t>
            </a:r>
            <a:r>
              <a:rPr lang="en-US" altLang="en-US" sz="2800"/>
              <a:t>Percentage of students meeting state standards in reading and math</a:t>
            </a:r>
          </a:p>
        </p:txBody>
      </p:sp>
      <p:graphicFrame>
        <p:nvGraphicFramePr>
          <p:cNvPr id="217091" name="Group 3"/>
          <p:cNvGraphicFramePr>
            <a:graphicFrameLocks noGrp="1"/>
          </p:cNvGraphicFramePr>
          <p:nvPr>
            <p:ph type="tbl" idx="1"/>
            <p:extLst>
              <p:ext uri="{D42A27DB-BD31-4B8C-83A1-F6EECF244321}">
                <p14:modId xmlns:p14="http://schemas.microsoft.com/office/powerpoint/2010/main" val="2468981931"/>
              </p:ext>
            </p:extLst>
          </p:nvPr>
        </p:nvGraphicFramePr>
        <p:xfrm>
          <a:off x="760413" y="3429000"/>
          <a:ext cx="7412037" cy="2319338"/>
        </p:xfrm>
        <a:graphic>
          <a:graphicData uri="http://schemas.openxmlformats.org/drawingml/2006/table">
            <a:tbl>
              <a:tblPr/>
              <a:tblGrid>
                <a:gridCol w="2470150"/>
                <a:gridCol w="2471737"/>
                <a:gridCol w="2470150"/>
              </a:tblGrid>
              <a:tr h="9842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smtClean="0">
                          <a:ln>
                            <a:noFill/>
                          </a:ln>
                          <a:solidFill>
                            <a:schemeClr val="tx1"/>
                          </a:solidFill>
                          <a:effectLst/>
                          <a:latin typeface="Arial" panose="020B0604020202020204" pitchFamily="34" charset="0"/>
                        </a:rPr>
                        <a:t>Subject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anose="020B0604020202020204" pitchFamily="34" charset="0"/>
                        </a:rPr>
                        <a:t>PCL Participants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anose="020B0604020202020204" pitchFamily="34" charset="0"/>
                        </a:rPr>
                        <a:t>Combined Districts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r>
              <a:tr h="6651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Reading/Lit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smtClean="0">
                          <a:ln>
                            <a:noFill/>
                          </a:ln>
                          <a:solidFill>
                            <a:schemeClr val="tx1"/>
                          </a:solidFill>
                          <a:effectLst/>
                          <a:latin typeface="Arial" panose="020B0604020202020204" pitchFamily="34" charset="0"/>
                        </a:rPr>
                        <a:t>47.2%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smtClean="0">
                          <a:ln>
                            <a:noFill/>
                          </a:ln>
                          <a:solidFill>
                            <a:schemeClr val="tx1"/>
                          </a:solidFill>
                          <a:effectLst/>
                          <a:latin typeface="Arial" panose="020B0604020202020204" pitchFamily="34" charset="0"/>
                        </a:rPr>
                        <a:t>67.4%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99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Math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smtClean="0">
                          <a:ln>
                            <a:noFill/>
                          </a:ln>
                          <a:solidFill>
                            <a:schemeClr val="tx1"/>
                          </a:solidFill>
                          <a:effectLst/>
                          <a:latin typeface="Arial" panose="020B0604020202020204" pitchFamily="34" charset="0"/>
                        </a:rPr>
                        <a:t>54.8%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smtClean="0">
                          <a:ln>
                            <a:noFill/>
                          </a:ln>
                          <a:solidFill>
                            <a:schemeClr val="tx1"/>
                          </a:solidFill>
                          <a:effectLst/>
                          <a:latin typeface="Arial" panose="020B0604020202020204" pitchFamily="34" charset="0"/>
                        </a:rPr>
                        <a:t>60.6%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2266536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a:xfrm>
            <a:off x="457200" y="533400"/>
            <a:ext cx="8229600" cy="1143000"/>
          </a:xfrm>
        </p:spPr>
        <p:txBody>
          <a:bodyPr/>
          <a:lstStyle/>
          <a:p>
            <a:r>
              <a:rPr lang="en-US" altLang="en-US" sz="4000" b="1"/>
              <a:t>After-School and Mentoring: </a:t>
            </a:r>
            <a:br>
              <a:rPr lang="en-US" altLang="en-US" sz="4000" b="1"/>
            </a:br>
            <a:r>
              <a:rPr lang="en-US" altLang="en-US" sz="3600" b="1"/>
              <a:t>Other Outcomes</a:t>
            </a:r>
          </a:p>
        </p:txBody>
      </p:sp>
      <p:sp>
        <p:nvSpPr>
          <p:cNvPr id="219139" name="Rectangle 3"/>
          <p:cNvSpPr>
            <a:spLocks noGrp="1" noChangeArrowheads="1"/>
          </p:cNvSpPr>
          <p:nvPr>
            <p:ph type="body" idx="1"/>
          </p:nvPr>
        </p:nvSpPr>
        <p:spPr>
          <a:xfrm>
            <a:off x="533400" y="1990725"/>
            <a:ext cx="7927975" cy="4181475"/>
          </a:xfrm>
        </p:spPr>
        <p:txBody>
          <a:bodyPr/>
          <a:lstStyle/>
          <a:p>
            <a:r>
              <a:rPr lang="en-US" altLang="en-US" sz="3000" dirty="0" smtClean="0"/>
              <a:t>83% </a:t>
            </a:r>
            <a:r>
              <a:rPr lang="en-US" altLang="en-US" sz="3000" dirty="0"/>
              <a:t>of participants </a:t>
            </a:r>
            <a:r>
              <a:rPr lang="en-US" altLang="en-US" sz="3000" dirty="0" smtClean="0"/>
              <a:t>maintained high or increased </a:t>
            </a:r>
            <a:r>
              <a:rPr lang="en-US" altLang="en-US" sz="3000" b="1" dirty="0"/>
              <a:t>self-confidence</a:t>
            </a:r>
            <a:r>
              <a:rPr lang="en-US" altLang="en-US" sz="3000" dirty="0"/>
              <a:t>.</a:t>
            </a:r>
          </a:p>
          <a:p>
            <a:r>
              <a:rPr lang="en-US" altLang="en-US" sz="3000" dirty="0"/>
              <a:t>76% of participants </a:t>
            </a:r>
            <a:r>
              <a:rPr lang="en-US" altLang="en-US" sz="3000" dirty="0" smtClean="0"/>
              <a:t>maintained or increased </a:t>
            </a:r>
            <a:r>
              <a:rPr lang="en-US" altLang="en-US" sz="3000" b="1" dirty="0"/>
              <a:t>positive social behaviors</a:t>
            </a:r>
            <a:r>
              <a:rPr lang="en-US" altLang="en-US" sz="3000" dirty="0"/>
              <a:t>.</a:t>
            </a:r>
          </a:p>
          <a:p>
            <a:r>
              <a:rPr lang="en-US" altLang="en-US" sz="3000" dirty="0" smtClean="0"/>
              <a:t>90% </a:t>
            </a:r>
            <a:r>
              <a:rPr lang="en-US" altLang="en-US" sz="3000" dirty="0"/>
              <a:t>of participants </a:t>
            </a:r>
            <a:r>
              <a:rPr lang="en-US" altLang="en-US" sz="3000" dirty="0" smtClean="0"/>
              <a:t>maintained or improved </a:t>
            </a:r>
            <a:r>
              <a:rPr lang="en-US" altLang="en-US" sz="3000" dirty="0"/>
              <a:t>their </a:t>
            </a:r>
            <a:r>
              <a:rPr lang="en-US" altLang="en-US" sz="3000" b="1" dirty="0"/>
              <a:t>attitude toward or connection to school</a:t>
            </a:r>
            <a:r>
              <a:rPr lang="en-US" altLang="en-US" sz="3000" dirty="0"/>
              <a:t>.</a:t>
            </a:r>
          </a:p>
          <a:p>
            <a:r>
              <a:rPr lang="en-US" altLang="en-US" sz="3000" dirty="0" smtClean="0"/>
              <a:t>68% </a:t>
            </a:r>
            <a:r>
              <a:rPr lang="en-US" altLang="en-US" sz="3000" dirty="0"/>
              <a:t>of participants demonstrated </a:t>
            </a:r>
            <a:r>
              <a:rPr lang="en-US" altLang="en-US" sz="3000" b="1" dirty="0"/>
              <a:t>regular or improved homework completion</a:t>
            </a:r>
            <a:r>
              <a:rPr lang="en-US" altLang="en-US" sz="3000" dirty="0"/>
              <a:t>.</a:t>
            </a:r>
          </a:p>
        </p:txBody>
      </p:sp>
    </p:spTree>
    <p:extLst>
      <p:ext uri="{BB962C8B-B14F-4D97-AF65-F5344CB8AC3E}">
        <p14:creationId xmlns:p14="http://schemas.microsoft.com/office/powerpoint/2010/main" val="13788423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a:xfrm>
            <a:off x="457200" y="0"/>
            <a:ext cx="8229600" cy="1143000"/>
          </a:xfrm>
        </p:spPr>
        <p:txBody>
          <a:bodyPr/>
          <a:lstStyle/>
          <a:p>
            <a:r>
              <a:rPr lang="en-US" altLang="en-US" b="1"/>
              <a:t>Staff Turnover</a:t>
            </a:r>
          </a:p>
        </p:txBody>
      </p:sp>
      <p:sp>
        <p:nvSpPr>
          <p:cNvPr id="203779" name="Rectangle 3"/>
          <p:cNvSpPr>
            <a:spLocks noGrp="1" noChangeArrowheads="1"/>
          </p:cNvSpPr>
          <p:nvPr>
            <p:ph type="body" sz="half" idx="1"/>
          </p:nvPr>
        </p:nvSpPr>
        <p:spPr>
          <a:xfrm>
            <a:off x="457200" y="990600"/>
            <a:ext cx="8229600" cy="533400"/>
          </a:xfrm>
        </p:spPr>
        <p:txBody>
          <a:bodyPr/>
          <a:lstStyle/>
          <a:p>
            <a:pPr algn="ctr">
              <a:lnSpc>
                <a:spcPct val="80000"/>
              </a:lnSpc>
              <a:spcBef>
                <a:spcPct val="10000"/>
              </a:spcBef>
              <a:buFontTx/>
              <a:buNone/>
            </a:pPr>
            <a:r>
              <a:rPr lang="en-US" altLang="en-US" sz="2400"/>
              <a:t>Percentage of Levy-funded positions</a:t>
            </a:r>
          </a:p>
          <a:p>
            <a:pPr algn="ctr">
              <a:lnSpc>
                <a:spcPct val="80000"/>
              </a:lnSpc>
              <a:spcBef>
                <a:spcPct val="10000"/>
              </a:spcBef>
              <a:buFontTx/>
              <a:buNone/>
            </a:pPr>
            <a:r>
              <a:rPr lang="en-US" altLang="en-US" sz="2400"/>
              <a:t>that turned-over each year</a:t>
            </a:r>
          </a:p>
        </p:txBody>
      </p:sp>
      <p:pic>
        <p:nvPicPr>
          <p:cNvPr id="3" name="Content Placeholder 2"/>
          <p:cNvPicPr>
            <a:picLocks noGrp="1" noChangeAspect="1"/>
          </p:cNvPicPr>
          <p:nvPr>
            <p:ph sz="half" idx="2"/>
          </p:nvPr>
        </p:nvPicPr>
        <p:blipFill>
          <a:blip r:embed="rId3"/>
          <a:stretch>
            <a:fillRect/>
          </a:stretch>
        </p:blipFill>
        <p:spPr>
          <a:xfrm>
            <a:off x="667644" y="1752600"/>
            <a:ext cx="7808712" cy="4946702"/>
          </a:xfrm>
          <a:prstGeom prst="rect">
            <a:avLst/>
          </a:prstGeom>
        </p:spPr>
      </p:pic>
    </p:spTree>
    <p:extLst>
      <p:ext uri="{BB962C8B-B14F-4D97-AF65-F5344CB8AC3E}">
        <p14:creationId xmlns:p14="http://schemas.microsoft.com/office/powerpoint/2010/main" val="1412194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p:txBody>
          <a:bodyPr/>
          <a:lstStyle/>
          <a:p>
            <a:r>
              <a:rPr lang="en-US" altLang="en-US" dirty="0" smtClean="0"/>
              <a:t>Children Served</a:t>
            </a:r>
            <a:endParaRPr lang="en-US" altLang="en-US" dirty="0"/>
          </a:p>
        </p:txBody>
      </p:sp>
      <p:sp>
        <p:nvSpPr>
          <p:cNvPr id="206851" name="Rectangle 3"/>
          <p:cNvSpPr>
            <a:spLocks noGrp="1" noChangeArrowheads="1"/>
          </p:cNvSpPr>
          <p:nvPr>
            <p:ph type="body" idx="1"/>
          </p:nvPr>
        </p:nvSpPr>
        <p:spPr>
          <a:xfrm>
            <a:off x="457200" y="1600200"/>
            <a:ext cx="8229600" cy="4876800"/>
          </a:xfrm>
        </p:spPr>
        <p:txBody>
          <a:bodyPr/>
          <a:lstStyle/>
          <a:p>
            <a:r>
              <a:rPr lang="en-US" altLang="en-US" dirty="0"/>
              <a:t>Numbers </a:t>
            </a:r>
            <a:r>
              <a:rPr lang="en-US" altLang="en-US" dirty="0" smtClean="0"/>
              <a:t>of Children Served </a:t>
            </a:r>
            <a:endParaRPr lang="en-US" altLang="en-US" dirty="0"/>
          </a:p>
          <a:p>
            <a:r>
              <a:rPr lang="en-US" altLang="en-US" dirty="0" smtClean="0"/>
              <a:t>Demographics </a:t>
            </a:r>
            <a:r>
              <a:rPr lang="en-US" altLang="en-US" dirty="0"/>
              <a:t>of children served as proxy for how investments reach children more likely to experience negative outcomes:</a:t>
            </a:r>
          </a:p>
          <a:p>
            <a:pPr lvl="1"/>
            <a:r>
              <a:rPr lang="en-US" altLang="en-US" dirty="0"/>
              <a:t>Age</a:t>
            </a:r>
          </a:p>
          <a:p>
            <a:pPr lvl="1"/>
            <a:r>
              <a:rPr lang="en-US" altLang="en-US" dirty="0"/>
              <a:t>Socioeconomic Status</a:t>
            </a:r>
          </a:p>
          <a:p>
            <a:pPr lvl="1"/>
            <a:r>
              <a:rPr lang="en-US" altLang="en-US" dirty="0"/>
              <a:t>Primary Language in the home</a:t>
            </a:r>
          </a:p>
          <a:p>
            <a:pPr lvl="1"/>
            <a:r>
              <a:rPr lang="en-US" altLang="en-US" dirty="0"/>
              <a:t>Race/Ethnicity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xfrm>
            <a:off x="228600" y="274638"/>
            <a:ext cx="8686800" cy="1143000"/>
          </a:xfrm>
        </p:spPr>
        <p:txBody>
          <a:bodyPr/>
          <a:lstStyle/>
          <a:p>
            <a:r>
              <a:rPr lang="en-US" altLang="en-US" sz="4000" dirty="0"/>
              <a:t>Number of Children </a:t>
            </a:r>
            <a:r>
              <a:rPr lang="en-US" altLang="en-US" sz="4000" dirty="0" smtClean="0"/>
              <a:t>Served FY 12-13</a:t>
            </a:r>
            <a:endParaRPr lang="en-US" altLang="en-US" sz="4000" dirty="0"/>
          </a:p>
        </p:txBody>
      </p:sp>
      <p:sp>
        <p:nvSpPr>
          <p:cNvPr id="168963" name="Rectangle 3"/>
          <p:cNvSpPr>
            <a:spLocks noGrp="1" noChangeArrowheads="1"/>
          </p:cNvSpPr>
          <p:nvPr>
            <p:ph type="body" sz="half" idx="1"/>
          </p:nvPr>
        </p:nvSpPr>
        <p:spPr>
          <a:xfrm>
            <a:off x="381000" y="1600200"/>
            <a:ext cx="8534400" cy="1295400"/>
          </a:xfrm>
        </p:spPr>
        <p:txBody>
          <a:bodyPr/>
          <a:lstStyle/>
          <a:p>
            <a:pPr marL="0" indent="0">
              <a:lnSpc>
                <a:spcPct val="80000"/>
              </a:lnSpc>
              <a:buNone/>
            </a:pPr>
            <a:r>
              <a:rPr lang="en-US" altLang="en-US" sz="2700" dirty="0"/>
              <a:t>Goal: </a:t>
            </a:r>
            <a:r>
              <a:rPr lang="en-US" altLang="en-US" sz="2700" dirty="0" smtClean="0"/>
              <a:t> 9,267 children</a:t>
            </a:r>
            <a:endParaRPr lang="en-US" altLang="en-US" sz="2700" dirty="0"/>
          </a:p>
          <a:p>
            <a:pPr marL="0" indent="0">
              <a:lnSpc>
                <a:spcPct val="80000"/>
              </a:lnSpc>
              <a:buNone/>
            </a:pPr>
            <a:r>
              <a:rPr lang="en-US" altLang="en-US" sz="2700" dirty="0"/>
              <a:t>Actual:  </a:t>
            </a:r>
            <a:r>
              <a:rPr lang="en-US" altLang="en-US" sz="2700" dirty="0" smtClean="0"/>
              <a:t>12,088 children</a:t>
            </a:r>
            <a:endParaRPr lang="en-US" altLang="en-US" sz="2700" dirty="0"/>
          </a:p>
          <a:p>
            <a:pPr marL="0" indent="0">
              <a:lnSpc>
                <a:spcPct val="80000"/>
              </a:lnSpc>
              <a:buNone/>
            </a:pPr>
            <a:r>
              <a:rPr lang="en-US" altLang="en-US" sz="2700" dirty="0"/>
              <a:t>Programs served </a:t>
            </a:r>
            <a:r>
              <a:rPr lang="en-US" altLang="en-US" sz="2700" dirty="0" smtClean="0"/>
              <a:t>30.4% </a:t>
            </a:r>
            <a:r>
              <a:rPr lang="en-US" altLang="en-US" sz="2700" dirty="0"/>
              <a:t>more children </a:t>
            </a:r>
            <a:r>
              <a:rPr lang="en-US" altLang="en-US" sz="2700" dirty="0" smtClean="0"/>
              <a:t>than projected</a:t>
            </a:r>
            <a:r>
              <a:rPr lang="en-US" altLang="en-US" sz="2700" dirty="0"/>
              <a:t>.</a:t>
            </a:r>
          </a:p>
          <a:p>
            <a:pPr>
              <a:lnSpc>
                <a:spcPct val="80000"/>
              </a:lnSpc>
            </a:pPr>
            <a:endParaRPr lang="en-US" altLang="en-US" sz="2200" dirty="0"/>
          </a:p>
        </p:txBody>
      </p:sp>
      <p:graphicFrame>
        <p:nvGraphicFramePr>
          <p:cNvPr id="4" name="Content Placeholder 3"/>
          <p:cNvGraphicFramePr>
            <a:graphicFrameLocks noGrp="1"/>
          </p:cNvGraphicFramePr>
          <p:nvPr>
            <p:ph sz="half" idx="2"/>
            <p:extLst>
              <p:ext uri="{D42A27DB-BD31-4B8C-83A1-F6EECF244321}">
                <p14:modId xmlns:p14="http://schemas.microsoft.com/office/powerpoint/2010/main" val="714819962"/>
              </p:ext>
            </p:extLst>
          </p:nvPr>
        </p:nvGraphicFramePr>
        <p:xfrm>
          <a:off x="457199" y="3047999"/>
          <a:ext cx="8382001" cy="3505200"/>
        </p:xfrm>
        <a:graphic>
          <a:graphicData uri="http://schemas.openxmlformats.org/drawingml/2006/table">
            <a:tbl>
              <a:tblPr/>
              <a:tblGrid>
                <a:gridCol w="1371601"/>
                <a:gridCol w="1752600"/>
                <a:gridCol w="1828800"/>
                <a:gridCol w="1676400"/>
                <a:gridCol w="1752600"/>
              </a:tblGrid>
              <a:tr h="701040">
                <a:tc>
                  <a:txBody>
                    <a:bodyPr/>
                    <a:lstStyle/>
                    <a:p>
                      <a:pPr algn="l" fontAlgn="b"/>
                      <a:endParaRPr lang="en-US" sz="2800" b="0" i="0" u="none" strike="noStrike" dirty="0">
                        <a:effectLst/>
                        <a:latin typeface="Arial" panose="020B0604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2800" b="1" i="0" u="none" strike="noStrike" dirty="0">
                          <a:effectLst/>
                          <a:latin typeface="Arial" panose="020B0604020202020204" pitchFamily="34" charset="0"/>
                        </a:rPr>
                        <a:t>FY 09-10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2800" b="1" i="0" u="none" strike="noStrike" dirty="0">
                          <a:effectLst/>
                          <a:latin typeface="Arial" panose="020B0604020202020204" pitchFamily="34" charset="0"/>
                        </a:rPr>
                        <a:t>FY 10-11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en-US" sz="2800" b="1" i="0" u="none" strike="noStrike" dirty="0">
                          <a:effectLst/>
                          <a:latin typeface="Arial" panose="020B0604020202020204" pitchFamily="34" charset="0"/>
                        </a:rPr>
                        <a:t>FY11-12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en-US" sz="2800" b="1" i="0" u="none" strike="noStrike">
                          <a:effectLst/>
                          <a:latin typeface="Arial" panose="020B0604020202020204" pitchFamily="34" charset="0"/>
                        </a:rPr>
                        <a:t>FY12-13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r>
              <a:tr h="701040">
                <a:tc>
                  <a:txBody>
                    <a:bodyPr/>
                    <a:lstStyle/>
                    <a:p>
                      <a:pPr algn="l" fontAlgn="b"/>
                      <a:r>
                        <a:rPr lang="en-US" sz="2800" b="1" i="0" u="none" strike="noStrike" dirty="0">
                          <a:effectLst/>
                          <a:latin typeface="Arial" panose="020B0604020202020204" pitchFamily="34" charset="0"/>
                        </a:rPr>
                        <a:t>Goal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dirty="0">
                          <a:effectLst/>
                          <a:latin typeface="Arial" panose="020B0604020202020204" pitchFamily="34" charset="0"/>
                        </a:rPr>
                        <a:t>14,611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2800" b="0" i="0" u="none" strike="noStrike" dirty="0">
                          <a:effectLst/>
                          <a:latin typeface="Arial" panose="020B0604020202020204" pitchFamily="34" charset="0"/>
                        </a:rPr>
                        <a:t>15,726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en-US" sz="2800" b="0" i="0" u="none" strike="noStrike" dirty="0">
                          <a:effectLst/>
                          <a:latin typeface="Arial" panose="020B0604020202020204" pitchFamily="34" charset="0"/>
                        </a:rPr>
                        <a:t>14,885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en-US" sz="2800" b="0" i="0" u="none" strike="noStrike">
                          <a:effectLst/>
                          <a:latin typeface="Arial" panose="020B0604020202020204" pitchFamily="34" charset="0"/>
                        </a:rPr>
                        <a:t>9,267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r>
              <a:tr h="701040">
                <a:tc>
                  <a:txBody>
                    <a:bodyPr/>
                    <a:lstStyle/>
                    <a:p>
                      <a:pPr algn="l" fontAlgn="b"/>
                      <a:r>
                        <a:rPr lang="en-US" sz="2800" b="1" i="0" u="none" strike="noStrike">
                          <a:effectLst/>
                          <a:latin typeface="Arial" panose="020B0604020202020204" pitchFamily="34" charset="0"/>
                        </a:rPr>
                        <a:t>Actual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a:effectLst/>
                          <a:latin typeface="Arial" panose="020B0604020202020204" pitchFamily="34" charset="0"/>
                        </a:rPr>
                        <a:t>15,541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2800" b="0" i="0" u="none" strike="noStrike" dirty="0">
                          <a:effectLst/>
                          <a:latin typeface="Arial" panose="020B0604020202020204" pitchFamily="34" charset="0"/>
                        </a:rPr>
                        <a:t>17,557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en-US" sz="2800" b="0" i="0" u="none" strike="noStrike" dirty="0">
                          <a:effectLst/>
                          <a:latin typeface="Arial" panose="020B0604020202020204" pitchFamily="34" charset="0"/>
                        </a:rPr>
                        <a:t>17,809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en-US" sz="2800" b="0" i="0" u="none" strike="noStrike" dirty="0">
                          <a:effectLst/>
                          <a:latin typeface="Arial" panose="020B0604020202020204" pitchFamily="34" charset="0"/>
                        </a:rPr>
                        <a:t>12,088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r>
              <a:tr h="701040">
                <a:tc>
                  <a:txBody>
                    <a:bodyPr/>
                    <a:lstStyle/>
                    <a:p>
                      <a:pPr algn="l" fontAlgn="b"/>
                      <a:r>
                        <a:rPr lang="en-US" sz="2800" b="1"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a:effectLst/>
                          <a:latin typeface="Arial" panose="020B0604020202020204" pitchFamily="34" charset="0"/>
                        </a:rPr>
                        <a:t>930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2800" b="0" i="0" u="none" strike="noStrike">
                          <a:effectLst/>
                          <a:latin typeface="Arial" panose="020B0604020202020204" pitchFamily="34" charset="0"/>
                        </a:rPr>
                        <a:t>1,831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en-US" sz="2800" b="0" i="0" u="none" strike="noStrike">
                          <a:effectLst/>
                          <a:latin typeface="Arial" panose="020B0604020202020204" pitchFamily="34" charset="0"/>
                        </a:rPr>
                        <a:t>2,924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en-US" sz="2800" b="0" i="0" u="none" strike="noStrike" dirty="0">
                          <a:effectLst/>
                          <a:latin typeface="Arial" panose="020B0604020202020204" pitchFamily="34" charset="0"/>
                        </a:rPr>
                        <a:t>2,821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r>
              <a:tr h="701040">
                <a:tc>
                  <a:txBody>
                    <a:bodyPr/>
                    <a:lstStyle/>
                    <a:p>
                      <a:pPr algn="l" fontAlgn="b"/>
                      <a:r>
                        <a:rPr lang="en-US" sz="2800" b="1"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dirty="0">
                          <a:effectLst/>
                          <a:latin typeface="Arial" panose="020B0604020202020204" pitchFamily="34" charset="0"/>
                        </a:rPr>
                        <a:t>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2800" b="0" i="0" u="none" strike="noStrike" dirty="0">
                          <a:effectLst/>
                          <a:latin typeface="Arial" panose="020B0604020202020204" pitchFamily="34" charset="0"/>
                        </a:rPr>
                        <a:t>11.6%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en-US" sz="2800" b="0" i="0" u="none" strike="noStrike" dirty="0">
                          <a:effectLst/>
                          <a:latin typeface="Arial" panose="020B0604020202020204" pitchFamily="34" charset="0"/>
                        </a:rPr>
                        <a:t>20.5%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en-US" sz="2800" b="0" i="0" u="none" strike="noStrike" dirty="0" smtClean="0">
                          <a:effectLst/>
                          <a:latin typeface="Arial" panose="020B0604020202020204" pitchFamily="34" charset="0"/>
                        </a:rPr>
                        <a:t>30.4%</a:t>
                      </a:r>
                      <a:endParaRPr lang="en-US" sz="2800" b="0" i="0" u="none" strike="noStrike" dirty="0">
                        <a:effectLst/>
                        <a:latin typeface="Arial"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ltLang="en-US" sz="4000" dirty="0" smtClean="0"/>
              <a:t>Directing </a:t>
            </a:r>
            <a:r>
              <a:rPr lang="en-US" altLang="en-US" sz="4000" dirty="0"/>
              <a:t>Service to East Portland</a:t>
            </a:r>
          </a:p>
        </p:txBody>
      </p:sp>
      <p:sp>
        <p:nvSpPr>
          <p:cNvPr id="57347" name="Rectangle 3"/>
          <p:cNvSpPr>
            <a:spLocks noGrp="1" noChangeArrowheads="1"/>
          </p:cNvSpPr>
          <p:nvPr>
            <p:ph type="body" idx="1"/>
          </p:nvPr>
        </p:nvSpPr>
        <p:spPr>
          <a:xfrm>
            <a:off x="457200" y="1447800"/>
            <a:ext cx="8229600" cy="4953000"/>
          </a:xfrm>
        </p:spPr>
        <p:txBody>
          <a:bodyPr/>
          <a:lstStyle/>
          <a:p>
            <a:r>
              <a:rPr lang="en-US" altLang="en-US" dirty="0"/>
              <a:t>Extra points in application process given to programs that planned to serve East of 82</a:t>
            </a:r>
            <a:r>
              <a:rPr lang="en-US" altLang="en-US" baseline="30000" dirty="0"/>
              <a:t>nd</a:t>
            </a:r>
            <a:r>
              <a:rPr lang="en-US" altLang="en-US" dirty="0"/>
              <a:t> Ave.</a:t>
            </a:r>
          </a:p>
          <a:p>
            <a:r>
              <a:rPr lang="en-US" altLang="en-US" dirty="0"/>
              <a:t>PCL tracks the number served by the zip code of residence or school.</a:t>
            </a:r>
          </a:p>
          <a:p>
            <a:r>
              <a:rPr lang="en-US" altLang="en-US" dirty="0" smtClean="0"/>
              <a:t>38.6% </a:t>
            </a:r>
            <a:r>
              <a:rPr lang="en-US" altLang="en-US" dirty="0"/>
              <a:t>of children served resided or went to school in zip codes East of 82</a:t>
            </a:r>
            <a:r>
              <a:rPr lang="en-US" altLang="en-US" baseline="30000" dirty="0"/>
              <a:t>nd</a:t>
            </a:r>
            <a:r>
              <a:rPr lang="en-US" altLang="en-US" dirty="0"/>
              <a:t> Ave.</a:t>
            </a:r>
          </a:p>
          <a:p>
            <a:r>
              <a:rPr lang="en-US" altLang="en-US" dirty="0" smtClean="0"/>
              <a:t>25% </a:t>
            </a:r>
            <a:r>
              <a:rPr lang="en-US" altLang="en-US" dirty="0"/>
              <a:t>of Portland residents live in East Portland.   </a:t>
            </a:r>
          </a:p>
          <a:p>
            <a:pPr>
              <a:buFontTx/>
              <a:buNone/>
            </a:pPr>
            <a:endParaRPr lang="en-US" altLang="en-US" dirty="0"/>
          </a:p>
          <a:p>
            <a:endParaRPr lang="en-US"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ltLang="en-US" dirty="0"/>
              <a:t>Culturally Specific Programs</a:t>
            </a:r>
          </a:p>
        </p:txBody>
      </p:sp>
      <p:sp>
        <p:nvSpPr>
          <p:cNvPr id="3" name="Text Placeholder 2"/>
          <p:cNvSpPr>
            <a:spLocks noGrp="1"/>
          </p:cNvSpPr>
          <p:nvPr>
            <p:ph type="body" sz="half" idx="1"/>
          </p:nvPr>
        </p:nvSpPr>
        <p:spPr/>
        <p:txBody>
          <a:bodyPr/>
          <a:lstStyle/>
          <a:p>
            <a:r>
              <a:rPr lang="en-US" dirty="0" smtClean="0"/>
              <a:t>Extra points in application process given to culturally specific programs/organization.</a:t>
            </a:r>
            <a:endParaRPr lang="en-US" dirty="0"/>
          </a:p>
        </p:txBody>
      </p:sp>
      <p:graphicFrame>
        <p:nvGraphicFramePr>
          <p:cNvPr id="96338" name="Group 82"/>
          <p:cNvGraphicFramePr>
            <a:graphicFrameLocks noGrp="1"/>
          </p:cNvGraphicFramePr>
          <p:nvPr>
            <p:ph sz="half" idx="2"/>
            <p:extLst>
              <p:ext uri="{D42A27DB-BD31-4B8C-83A1-F6EECF244321}">
                <p14:modId xmlns:p14="http://schemas.microsoft.com/office/powerpoint/2010/main" val="1690526143"/>
              </p:ext>
            </p:extLst>
          </p:nvPr>
        </p:nvGraphicFramePr>
        <p:xfrm>
          <a:off x="472440" y="2895600"/>
          <a:ext cx="8229600" cy="3576319"/>
        </p:xfrm>
        <a:graphic>
          <a:graphicData uri="http://schemas.openxmlformats.org/drawingml/2006/table">
            <a:tbl>
              <a:tblPr/>
              <a:tblGrid>
                <a:gridCol w="2286000"/>
                <a:gridCol w="3200400"/>
                <a:gridCol w="2743200"/>
              </a:tblGrid>
              <a:tr h="79291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200" b="1" i="0" u="none" strike="noStrike" cap="none" normalizeH="0" baseline="0" dirty="0" smtClean="0">
                          <a:ln>
                            <a:noFill/>
                          </a:ln>
                          <a:solidFill>
                            <a:schemeClr val="tx1"/>
                          </a:solidFill>
                          <a:effectLst/>
                          <a:latin typeface="Arial" panose="020B0604020202020204" pitchFamily="34" charset="0"/>
                        </a:rPr>
                        <a:t>Indicator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200" b="1" i="0" u="none" strike="noStrike" cap="none" normalizeH="0" baseline="0" dirty="0" smtClean="0">
                          <a:ln>
                            <a:noFill/>
                          </a:ln>
                          <a:solidFill>
                            <a:schemeClr val="tx1"/>
                          </a:solidFill>
                          <a:effectLst/>
                          <a:latin typeface="Arial" panose="020B0604020202020204" pitchFamily="34" charset="0"/>
                        </a:rPr>
                        <a:t>Culturally Specific Programs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200" b="1" i="0" u="none" strike="noStrike" cap="none" normalizeH="0" baseline="0" dirty="0" smtClean="0">
                          <a:ln>
                            <a:noFill/>
                          </a:ln>
                          <a:solidFill>
                            <a:schemeClr val="tx1"/>
                          </a:solidFill>
                          <a:effectLst/>
                          <a:latin typeface="Arial" panose="020B0604020202020204" pitchFamily="34" charset="0"/>
                        </a:rPr>
                        <a:t>Mainstream Programs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r>
              <a:tr h="179789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smtClean="0">
                          <a:ln>
                            <a:noFill/>
                          </a:ln>
                          <a:solidFill>
                            <a:schemeClr val="tx1"/>
                          </a:solidFill>
                          <a:effectLst/>
                          <a:latin typeface="Arial" panose="020B0604020202020204" pitchFamily="34" charset="0"/>
                        </a:rPr>
                        <a:t>% of children of served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200" b="0" i="0" u="sng" strike="noStrike" cap="none" normalizeH="0" baseline="0" dirty="0" smtClean="0">
                          <a:ln>
                            <a:noFill/>
                          </a:ln>
                          <a:solidFill>
                            <a:schemeClr val="tx1"/>
                          </a:solidFill>
                          <a:effectLst/>
                          <a:latin typeface="Arial" panose="020B0604020202020204" pitchFamily="34" charset="0"/>
                        </a:rPr>
                        <a:t>FY 09/10</a:t>
                      </a:r>
                      <a:r>
                        <a:rPr kumimoji="0" lang="en-US" altLang="en-US" sz="2200" b="0" i="0" u="none" strike="noStrike" cap="none" normalizeH="0" baseline="0" dirty="0" smtClean="0">
                          <a:ln>
                            <a:noFill/>
                          </a:ln>
                          <a:solidFill>
                            <a:schemeClr val="tx1"/>
                          </a:solidFill>
                          <a:effectLst/>
                          <a:latin typeface="Arial" panose="020B0604020202020204" pitchFamily="34" charset="0"/>
                        </a:rPr>
                        <a:t>: 12.5%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200" b="0" i="0" u="sng" strike="noStrike" cap="none" normalizeH="0" baseline="0" dirty="0" smtClean="0">
                          <a:ln>
                            <a:noFill/>
                          </a:ln>
                          <a:solidFill>
                            <a:schemeClr val="tx1"/>
                          </a:solidFill>
                          <a:effectLst/>
                          <a:latin typeface="Arial" panose="020B0604020202020204" pitchFamily="34" charset="0"/>
                        </a:rPr>
                        <a:t>FY 10/11</a:t>
                      </a:r>
                      <a:r>
                        <a:rPr kumimoji="0" lang="en-US" altLang="en-US" sz="2200" b="0" i="0" u="none" strike="noStrike" cap="none" normalizeH="0" baseline="0" dirty="0" smtClean="0">
                          <a:ln>
                            <a:noFill/>
                          </a:ln>
                          <a:solidFill>
                            <a:schemeClr val="tx1"/>
                          </a:solidFill>
                          <a:effectLst/>
                          <a:latin typeface="Arial" panose="020B0604020202020204" pitchFamily="34" charset="0"/>
                        </a:rPr>
                        <a:t>: 15.9%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200" b="0" i="0" u="sng" strike="noStrike" cap="none" normalizeH="0" baseline="0" dirty="0" smtClean="0">
                          <a:ln>
                            <a:noFill/>
                          </a:ln>
                          <a:solidFill>
                            <a:schemeClr val="tx1"/>
                          </a:solidFill>
                          <a:effectLst/>
                          <a:latin typeface="Arial" panose="020B0604020202020204" pitchFamily="34" charset="0"/>
                        </a:rPr>
                        <a:t>FY 11/12:</a:t>
                      </a:r>
                      <a:r>
                        <a:rPr kumimoji="0" lang="en-US" altLang="en-US" sz="2200" b="0" i="0" u="none" strike="noStrike" cap="none" normalizeH="0" baseline="0" dirty="0" smtClean="0">
                          <a:ln>
                            <a:noFill/>
                          </a:ln>
                          <a:solidFill>
                            <a:schemeClr val="tx1"/>
                          </a:solidFill>
                          <a:effectLst/>
                          <a:latin typeface="Arial" panose="020B0604020202020204" pitchFamily="34" charset="0"/>
                        </a:rPr>
                        <a:t> 15.3%</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200" b="0" i="0" u="sng" strike="noStrike" cap="none" normalizeH="0" baseline="0" dirty="0" smtClean="0">
                          <a:ln>
                            <a:noFill/>
                          </a:ln>
                          <a:solidFill>
                            <a:schemeClr val="tx1"/>
                          </a:solidFill>
                          <a:effectLst/>
                          <a:latin typeface="Arial" panose="020B0604020202020204" pitchFamily="34" charset="0"/>
                        </a:rPr>
                        <a:t>FY12/13:</a:t>
                      </a:r>
                      <a:r>
                        <a:rPr kumimoji="0" lang="en-US" altLang="en-US" sz="2200" b="0" i="0" u="none" strike="noStrike" cap="none" normalizeH="0" baseline="0" dirty="0" smtClean="0">
                          <a:ln>
                            <a:noFill/>
                          </a:ln>
                          <a:solidFill>
                            <a:schemeClr val="tx1"/>
                          </a:solidFill>
                          <a:effectLst/>
                          <a:latin typeface="Arial" panose="020B0604020202020204" pitchFamily="34" charset="0"/>
                        </a:rPr>
                        <a:t>  12.9%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Arial" panose="020B0604020202020204" pitchFamily="34" charset="0"/>
                        </a:rPr>
                        <a:t>87.5%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Arial" panose="020B0604020202020204" pitchFamily="34" charset="0"/>
                        </a:rPr>
                        <a:t>84.1%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Arial" panose="020B0604020202020204" pitchFamily="34" charset="0"/>
                        </a:rPr>
                        <a:t>84.7%</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Arial" panose="020B0604020202020204" pitchFamily="34" charset="0"/>
                        </a:rPr>
                        <a:t>87.1%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8551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Arial" panose="020B0604020202020204" pitchFamily="34" charset="0"/>
                        </a:rPr>
                        <a:t>% of annual investment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200" b="0" i="0" u="sng" strike="noStrike" cap="none" normalizeH="0" baseline="0" dirty="0" smtClean="0">
                          <a:ln>
                            <a:noFill/>
                          </a:ln>
                          <a:solidFill>
                            <a:schemeClr val="tx1"/>
                          </a:solidFill>
                          <a:effectLst/>
                          <a:latin typeface="Arial" panose="020B0604020202020204" pitchFamily="34" charset="0"/>
                        </a:rPr>
                        <a:t>FY10 – FY12:</a:t>
                      </a:r>
                      <a:r>
                        <a:rPr kumimoji="0" lang="en-US" altLang="en-US" sz="2200" b="0" i="0" u="none" strike="noStrike" cap="none" normalizeH="0" baseline="0" dirty="0" smtClean="0">
                          <a:ln>
                            <a:noFill/>
                          </a:ln>
                          <a:solidFill>
                            <a:schemeClr val="tx1"/>
                          </a:solidFill>
                          <a:effectLst/>
                          <a:latin typeface="Arial" panose="020B0604020202020204" pitchFamily="34" charset="0"/>
                        </a:rPr>
                        <a:t>  31%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200" b="0" i="0" u="sng" strike="noStrike" cap="none" normalizeH="0" baseline="0" dirty="0" smtClean="0">
                          <a:ln>
                            <a:noFill/>
                          </a:ln>
                          <a:solidFill>
                            <a:schemeClr val="tx1"/>
                          </a:solidFill>
                          <a:effectLst/>
                          <a:latin typeface="Arial" panose="020B0604020202020204" pitchFamily="34" charset="0"/>
                        </a:rPr>
                        <a:t>FY12-13</a:t>
                      </a:r>
                      <a:r>
                        <a:rPr kumimoji="0" lang="en-US" altLang="en-US" sz="2200" b="0" i="0" u="none" strike="noStrike" cap="none" normalizeH="0" baseline="0" dirty="0" smtClean="0">
                          <a:ln>
                            <a:noFill/>
                          </a:ln>
                          <a:solidFill>
                            <a:schemeClr val="tx1"/>
                          </a:solidFill>
                          <a:effectLst/>
                          <a:latin typeface="Arial" panose="020B0604020202020204" pitchFamily="34" charset="0"/>
                        </a:rPr>
                        <a:t>:  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Arial" panose="020B0604020202020204" pitchFamily="34" charset="0"/>
                        </a:rPr>
                        <a:t>69%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Arial" panose="020B0604020202020204" pitchFamily="34" charset="0"/>
                        </a:rPr>
                        <a:t>70%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5" name="Rectangle 13"/>
          <p:cNvSpPr>
            <a:spLocks noGrp="1" noChangeArrowheads="1"/>
          </p:cNvSpPr>
          <p:nvPr>
            <p:ph type="title"/>
          </p:nvPr>
        </p:nvSpPr>
        <p:spPr/>
        <p:txBody>
          <a:bodyPr/>
          <a:lstStyle/>
          <a:p>
            <a:r>
              <a:rPr lang="en-US" altLang="en-US" dirty="0" smtClean="0"/>
              <a:t>Age Groups</a:t>
            </a:r>
            <a:endParaRPr lang="en-US" altLang="en-US" dirty="0"/>
          </a:p>
        </p:txBody>
      </p:sp>
      <p:pic>
        <p:nvPicPr>
          <p:cNvPr id="6" name="Content Placeholder 5"/>
          <p:cNvPicPr>
            <a:picLocks noGrp="1" noChangeAspect="1"/>
          </p:cNvPicPr>
          <p:nvPr>
            <p:ph sz="half" idx="2"/>
          </p:nvPr>
        </p:nvPicPr>
        <p:blipFill>
          <a:blip r:embed="rId3"/>
          <a:stretch>
            <a:fillRect/>
          </a:stretch>
        </p:blipFill>
        <p:spPr>
          <a:xfrm>
            <a:off x="685800" y="1422718"/>
            <a:ext cx="7696200" cy="5145917"/>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184316"/>
            <a:ext cx="8229600" cy="1143000"/>
          </a:xfrm>
        </p:spPr>
        <p:txBody>
          <a:bodyPr/>
          <a:lstStyle/>
          <a:p>
            <a:r>
              <a:rPr lang="en-US" altLang="en-US" sz="4200" dirty="0" smtClean="0"/>
              <a:t>Socioeconomic Status</a:t>
            </a:r>
            <a:endParaRPr lang="en-US" altLang="en-US" sz="4200" dirty="0"/>
          </a:p>
        </p:txBody>
      </p:sp>
      <p:pic>
        <p:nvPicPr>
          <p:cNvPr id="6" name="Content Placeholder 5"/>
          <p:cNvPicPr>
            <a:picLocks noGrp="1" noChangeAspect="1"/>
          </p:cNvPicPr>
          <p:nvPr>
            <p:ph idx="1"/>
          </p:nvPr>
        </p:nvPicPr>
        <p:blipFill>
          <a:blip r:embed="rId3"/>
          <a:stretch>
            <a:fillRect/>
          </a:stretch>
        </p:blipFill>
        <p:spPr>
          <a:xfrm>
            <a:off x="457200" y="1327316"/>
            <a:ext cx="8229600" cy="5220899"/>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9696</TotalTime>
  <Words>7358</Words>
  <Application>Microsoft Office PowerPoint</Application>
  <PresentationFormat>On-screen Show (4:3)</PresentationFormat>
  <Paragraphs>538</Paragraphs>
  <Slides>32</Slides>
  <Notes>32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32</vt:i4>
      </vt:variant>
    </vt:vector>
  </HeadingPairs>
  <TitlesOfParts>
    <vt:vector size="34" baseType="lpstr">
      <vt:lpstr>Arial</vt:lpstr>
      <vt:lpstr>Default Design</vt:lpstr>
      <vt:lpstr> Performance and Progress 2012/2013</vt:lpstr>
      <vt:lpstr>Why We Do an Annual Data Presentation</vt:lpstr>
      <vt:lpstr>Report Topics and Outline</vt:lpstr>
      <vt:lpstr>Children Served</vt:lpstr>
      <vt:lpstr>Number of Children Served FY 12-13</vt:lpstr>
      <vt:lpstr>Directing Service to East Portland</vt:lpstr>
      <vt:lpstr>Culturally Specific Programs</vt:lpstr>
      <vt:lpstr>Age Groups</vt:lpstr>
      <vt:lpstr>Socioeconomic Status</vt:lpstr>
      <vt:lpstr>Primary Language</vt:lpstr>
      <vt:lpstr>Race/Ethnicity Data:  Context</vt:lpstr>
      <vt:lpstr>Race/Ethnicity</vt:lpstr>
      <vt:lpstr>Race/Ethnicity Data FY12-13</vt:lpstr>
      <vt:lpstr>Race/Ethnicity Data FY12-13</vt:lpstr>
      <vt:lpstr>Race/Ethnicity Data:  Issues in Levy Programming</vt:lpstr>
      <vt:lpstr>Race/Ethnicity Data: Issues in  Levy Programming</vt:lpstr>
      <vt:lpstr>What is Missing from Race/Ethnicity Data</vt:lpstr>
      <vt:lpstr>Participation Data</vt:lpstr>
      <vt:lpstr>Participation Data</vt:lpstr>
      <vt:lpstr>Participation Data: Early Exits</vt:lpstr>
      <vt:lpstr>Outcome Data  </vt:lpstr>
      <vt:lpstr>Outcome Data: Limitations</vt:lpstr>
      <vt:lpstr>Grantee Outcome Goals </vt:lpstr>
      <vt:lpstr>Early Childhood: Child Development</vt:lpstr>
      <vt:lpstr>Early Childhood: Other Outcomes</vt:lpstr>
      <vt:lpstr>Child Abuse Prevention/Intervention:  Child Development </vt:lpstr>
      <vt:lpstr>Child Abuse Prevention/Intervention: Other Outcomes</vt:lpstr>
      <vt:lpstr>Foster Care: Child &amp; Family Outcomes</vt:lpstr>
      <vt:lpstr>After-School and Mentoring:  School Attendance and Behavior Outcomes</vt:lpstr>
      <vt:lpstr>After-School and Mentoring: Academic Achievement   Percentage of students meeting state standards in reading and math</vt:lpstr>
      <vt:lpstr>After-School and Mentoring:  Other Outcomes</vt:lpstr>
      <vt:lpstr>Staff Turnover</vt:lpstr>
    </vt:vector>
  </TitlesOfParts>
  <Company>City of Portland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c3lisa</dc:creator>
  <cp:lastModifiedBy>Hansell, Lisa</cp:lastModifiedBy>
  <cp:revision>282</cp:revision>
  <cp:lastPrinted>2014-12-01T20:26:54Z</cp:lastPrinted>
  <dcterms:created xsi:type="dcterms:W3CDTF">2007-10-25T20:17:08Z</dcterms:created>
  <dcterms:modified xsi:type="dcterms:W3CDTF">2014-12-09T17:59:42Z</dcterms:modified>
</cp:coreProperties>
</file>